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96" r:id="rId3"/>
    <p:sldId id="269" r:id="rId4"/>
    <p:sldId id="270" r:id="rId5"/>
    <p:sldId id="280" r:id="rId6"/>
    <p:sldId id="267" r:id="rId7"/>
    <p:sldId id="266" r:id="rId8"/>
    <p:sldId id="265" r:id="rId9"/>
    <p:sldId id="264" r:id="rId10"/>
    <p:sldId id="297" r:id="rId11"/>
    <p:sldId id="273" r:id="rId12"/>
    <p:sldId id="289" r:id="rId13"/>
    <p:sldId id="285" r:id="rId14"/>
    <p:sldId id="286" r:id="rId15"/>
    <p:sldId id="287" r:id="rId16"/>
    <p:sldId id="288" r:id="rId17"/>
    <p:sldId id="274" r:id="rId18"/>
    <p:sldId id="276" r:id="rId19"/>
  </p:sldIdLst>
  <p:sldSz cx="11990388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66" autoAdjust="0"/>
    <p:restoredTop sz="94660" autoAdjust="0"/>
  </p:normalViewPr>
  <p:slideViewPr>
    <p:cSldViewPr>
      <p:cViewPr varScale="1">
        <p:scale>
          <a:sx n="71" d="100"/>
          <a:sy n="71" d="100"/>
        </p:scale>
        <p:origin x="414" y="54"/>
      </p:cViewPr>
      <p:guideLst>
        <p:guide orient="horz" pos="2160"/>
        <p:guide pos="37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0E92-D4CC-4935-A9DC-5529C5F4951B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85800"/>
            <a:ext cx="5994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6363-6EF1-4263-992A-07C492D6316F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797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31800" y="685800"/>
            <a:ext cx="5994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23E9A-FC83-4CDD-900D-6BBB648C3A6A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364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6363-6EF1-4263-992A-07C492D6316F}" type="slidenum">
              <a:rPr lang="es-MX" smtClean="0"/>
              <a:pPr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294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279" y="2130426"/>
            <a:ext cx="1019183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8558" y="3886200"/>
            <a:ext cx="839327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63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47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399196" y="274639"/>
            <a:ext cx="3536749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86870" y="274639"/>
            <a:ext cx="10412486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61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145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7158" y="4406901"/>
            <a:ext cx="1019183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47158" y="2906713"/>
            <a:ext cx="1019183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899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6870" y="1600201"/>
            <a:ext cx="6973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960286" y="1600201"/>
            <a:ext cx="69756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728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9520" y="274638"/>
            <a:ext cx="107913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9519" y="1535113"/>
            <a:ext cx="52978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9519" y="2174875"/>
            <a:ext cx="52978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090951" y="1535113"/>
            <a:ext cx="5299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090951" y="2174875"/>
            <a:ext cx="5299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572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768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599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9520" y="273050"/>
            <a:ext cx="394475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7909" y="273051"/>
            <a:ext cx="67029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9520" y="1435101"/>
            <a:ext cx="394475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523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0200" y="4800600"/>
            <a:ext cx="719423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50200" y="612775"/>
            <a:ext cx="719423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50200" y="5367338"/>
            <a:ext cx="719423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080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9520" y="274638"/>
            <a:ext cx="107913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9520" y="1600201"/>
            <a:ext cx="1079134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99520" y="6356351"/>
            <a:ext cx="279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4BC7-E7B6-4F04-9CC2-5A58729095B9}" type="datetimeFigureOut">
              <a:rPr lang="es-MX" smtClean="0"/>
              <a:pPr/>
              <a:t>25/08/2014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096716" y="6356351"/>
            <a:ext cx="3796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93112" y="6356351"/>
            <a:ext cx="279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E569B-04BE-43B2-A876-CA2C6A2AC323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152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2" y="332656"/>
            <a:ext cx="1712880" cy="1469544"/>
          </a:xfrm>
        </p:spPr>
      </p:pic>
      <p:pic>
        <p:nvPicPr>
          <p:cNvPr id="1028" name="Picture 4" descr="C:\Users\NaLlElY\Desktop\Atenea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54">
                        <a14:backgroundMark x1="11194" y1="89888" x2="11194" y2="89888"/>
                        <a14:backgroundMark x1="64925" y1="95506" x2="64925" y2="95506"/>
                        <a14:backgroundMark x1="67164" y1="95506" x2="67164" y2="95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26" y="260648"/>
            <a:ext cx="1746160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66602" y="0"/>
            <a:ext cx="10801200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300" b="1" dirty="0" smtClean="0"/>
          </a:p>
          <a:p>
            <a:pPr algn="ctr"/>
            <a:r>
              <a:rPr lang="es-MX" sz="2400" b="1" dirty="0" smtClean="0"/>
              <a:t>UNIVERSIDAD NACIONAL AUTÓNOMA DE MÉXICO</a:t>
            </a:r>
          </a:p>
          <a:p>
            <a:pPr algn="ctr"/>
            <a:r>
              <a:rPr lang="es-MX" sz="2400" b="1" dirty="0" smtClean="0"/>
              <a:t>FACULTAD DE FILOSOFÍA Y LETRAS</a:t>
            </a:r>
          </a:p>
          <a:p>
            <a:pPr algn="ctr"/>
            <a:r>
              <a:rPr lang="es-MX" sz="2400" b="1" dirty="0" smtClean="0"/>
              <a:t>COLEGIO DE BIBLIOTECOLOGÍA</a:t>
            </a:r>
          </a:p>
          <a:p>
            <a:pPr algn="ctr"/>
            <a:endParaRPr lang="es-MX" sz="1900" b="1" dirty="0"/>
          </a:p>
          <a:p>
            <a:pPr algn="ctr"/>
            <a:endParaRPr lang="es-MX" sz="1900" b="1" dirty="0" smtClean="0"/>
          </a:p>
          <a:p>
            <a:endParaRPr lang="es-MX" sz="1900" b="1" dirty="0"/>
          </a:p>
          <a:p>
            <a:endParaRPr lang="es-MX" sz="1900" b="1" i="1" dirty="0" smtClean="0"/>
          </a:p>
          <a:p>
            <a:pPr algn="ctr"/>
            <a:endParaRPr lang="es-MX" sz="2400" dirty="0" smtClean="0"/>
          </a:p>
          <a:p>
            <a:pPr algn="ctr"/>
            <a:r>
              <a:rPr lang="es-MX" sz="2400" dirty="0" smtClean="0"/>
              <a:t>Tutorial para citar utilizando el Estilo Chicago con base en el </a:t>
            </a:r>
            <a:r>
              <a:rPr lang="es-MX" sz="2400" b="1" i="1" dirty="0" smtClean="0"/>
              <a:t>The Chicago Manual of</a:t>
            </a:r>
          </a:p>
          <a:p>
            <a:pPr algn="ctr"/>
            <a:r>
              <a:rPr lang="es-MX" sz="2400" b="1" i="1" dirty="0" smtClean="0"/>
              <a:t>Style</a:t>
            </a:r>
            <a:r>
              <a:rPr lang="es-MX" sz="2400" dirty="0" smtClean="0"/>
              <a:t>, </a:t>
            </a:r>
            <a:r>
              <a:rPr lang="es-MX" sz="2400" dirty="0"/>
              <a:t>s</a:t>
            </a:r>
            <a:r>
              <a:rPr lang="es-MX" sz="2400" dirty="0" smtClean="0"/>
              <a:t>ixteenth edition.</a:t>
            </a:r>
          </a:p>
          <a:p>
            <a:endParaRPr lang="es-MX" sz="1900" b="1" i="1" dirty="0"/>
          </a:p>
          <a:p>
            <a:endParaRPr lang="es-MX" sz="1900" b="1" i="1" dirty="0" smtClean="0"/>
          </a:p>
          <a:p>
            <a:endParaRPr lang="es-MX" sz="1900" b="1" i="1" dirty="0"/>
          </a:p>
          <a:p>
            <a:r>
              <a:rPr lang="es-MX" sz="2200" b="1" dirty="0" smtClean="0"/>
              <a:t>Por </a:t>
            </a:r>
            <a:r>
              <a:rPr lang="es-MX" sz="2200" dirty="0" smtClean="0"/>
              <a:t>Nallely Hernández Sánchez</a:t>
            </a:r>
            <a:r>
              <a:rPr lang="es-MX" sz="2200" dirty="0"/>
              <a:t>.</a:t>
            </a:r>
            <a:endParaRPr lang="es-MX" sz="2200" dirty="0" smtClean="0"/>
          </a:p>
          <a:p>
            <a:pPr algn="ctr"/>
            <a:endParaRPr lang="es-MX" sz="1900" b="1" dirty="0"/>
          </a:p>
          <a:p>
            <a:pPr algn="ctr"/>
            <a:endParaRPr lang="es-MX" sz="1900" b="1" dirty="0" smtClean="0"/>
          </a:p>
          <a:p>
            <a:pPr algn="r"/>
            <a:endParaRPr lang="es-MX" sz="1900" b="1" dirty="0" smtClean="0"/>
          </a:p>
          <a:p>
            <a:pPr algn="r"/>
            <a:endParaRPr lang="es-MX" sz="1900" b="1" dirty="0"/>
          </a:p>
          <a:p>
            <a:pPr algn="r"/>
            <a:endParaRPr lang="es-MX" sz="1900" b="1" dirty="0" smtClean="0"/>
          </a:p>
          <a:p>
            <a:pPr algn="r"/>
            <a:r>
              <a:rPr lang="es-MX" sz="2000" b="1" dirty="0" smtClean="0"/>
              <a:t>30 de noviembre de 2013</a:t>
            </a:r>
            <a:endParaRPr lang="es-MX" sz="2000" b="1" dirty="0"/>
          </a:p>
          <a:p>
            <a:pPr algn="ctr"/>
            <a:endParaRPr lang="es-MX" sz="1900" b="1" dirty="0"/>
          </a:p>
          <a:p>
            <a:endParaRPr lang="es-MX" sz="1900" b="1" dirty="0"/>
          </a:p>
        </p:txBody>
      </p:sp>
    </p:spTree>
    <p:extLst>
      <p:ext uri="{BB962C8B-B14F-4D97-AF65-F5344CB8AC3E}">
        <p14:creationId xmlns:p14="http://schemas.microsoft.com/office/powerpoint/2010/main" val="22241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518" y="0"/>
            <a:ext cx="12529392" cy="6858000"/>
          </a:xfrm>
        </p:spPr>
      </p:pic>
      <p:sp>
        <p:nvSpPr>
          <p:cNvPr id="5" name="4 Rectángulo"/>
          <p:cNvSpPr/>
          <p:nvPr/>
        </p:nvSpPr>
        <p:spPr>
          <a:xfrm>
            <a:off x="6355234" y="404664"/>
            <a:ext cx="49685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BIBLIOGRAFÍA</a:t>
            </a:r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endParaRPr lang="es-MX" sz="1400" b="1" dirty="0" smtClean="0"/>
          </a:p>
          <a:p>
            <a:pPr algn="just"/>
            <a:endParaRPr lang="es-MX" sz="1400" b="1" dirty="0" smtClean="0"/>
          </a:p>
          <a:p>
            <a:pPr algn="just"/>
            <a:r>
              <a:rPr lang="es-MX" sz="1400" b="1" dirty="0" smtClean="0"/>
              <a:t>Barrow, R. H..  </a:t>
            </a:r>
            <a:r>
              <a:rPr lang="es-MX" sz="1400" b="1" i="1" dirty="0" smtClean="0"/>
              <a:t>Los romanos</a:t>
            </a:r>
            <a:r>
              <a:rPr lang="es-MX" sz="1400" b="1" dirty="0" smtClean="0"/>
              <a:t>.</a:t>
            </a:r>
            <a:r>
              <a:rPr lang="es-MX" sz="1400" dirty="0" smtClean="0"/>
              <a:t> </a:t>
            </a:r>
            <a:r>
              <a:rPr lang="es-MX" sz="1400" b="1" dirty="0" smtClean="0"/>
              <a:t>Traducido por</a:t>
            </a:r>
            <a:r>
              <a:rPr lang="es-MX" sz="1400" dirty="0" smtClean="0"/>
              <a:t> 	</a:t>
            </a:r>
            <a:r>
              <a:rPr lang="es-MX" sz="1400" b="1" dirty="0" smtClean="0"/>
              <a:t>Margarita 	Villegas.  México: FCE, 1950.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b="1" dirty="0" smtClean="0"/>
              <a:t>Galeano, Eduardo. </a:t>
            </a:r>
            <a:r>
              <a:rPr lang="es-MX" sz="1400" b="1" i="1" dirty="0" smtClean="0"/>
              <a:t>Las venas abiertas de América  	Latina</a:t>
            </a:r>
            <a:r>
              <a:rPr lang="es-MX" sz="1400" b="1" dirty="0" smtClean="0"/>
              <a:t>. 3ra ed. México:  Siglo XXI, 2004.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b="1" dirty="0" smtClean="0"/>
              <a:t>_____. </a:t>
            </a:r>
            <a:r>
              <a:rPr lang="es-MX" sz="1400" b="1" i="1" dirty="0" smtClean="0"/>
              <a:t>Ser como ellos y otros artículos</a:t>
            </a:r>
            <a:r>
              <a:rPr lang="es-MX" sz="1400" b="1" dirty="0" smtClean="0"/>
              <a:t>. México: Siglo XXI, 	2006.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b="1" dirty="0" smtClean="0"/>
              <a:t>_____. </a:t>
            </a:r>
            <a:r>
              <a:rPr lang="es-MX" sz="1400" b="1" dirty="0" err="1" smtClean="0"/>
              <a:t>Vagamundo</a:t>
            </a:r>
            <a:r>
              <a:rPr lang="es-MX" sz="1400" b="1" dirty="0" smtClean="0"/>
              <a:t> y otros relatos. México: Siglo XXI, 2012.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b="1" dirty="0" smtClean="0"/>
              <a:t>Rodríguez, Ariel. “Las entidades y las relaciones 	bibliográficas.”</a:t>
            </a:r>
            <a:r>
              <a:rPr lang="es-MX" sz="1400" dirty="0" smtClean="0"/>
              <a:t> </a:t>
            </a:r>
            <a:r>
              <a:rPr lang="es-MX" sz="1400" b="1" i="1" dirty="0" err="1" smtClean="0"/>
              <a:t>Hemera</a:t>
            </a:r>
            <a:r>
              <a:rPr lang="es-MX" sz="1400" b="1" dirty="0" smtClean="0"/>
              <a:t> 3 (enero-junio 	2005):</a:t>
            </a:r>
            <a:r>
              <a:rPr lang="es-MX" sz="1400" dirty="0" smtClean="0"/>
              <a:t> </a:t>
            </a:r>
            <a:r>
              <a:rPr lang="es-MX" sz="1400" b="1" dirty="0" smtClean="0"/>
              <a:t>76-85.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b="1" dirty="0" err="1" smtClean="0"/>
              <a:t>Rubin</a:t>
            </a:r>
            <a:r>
              <a:rPr lang="es-MX" sz="1400" b="1" dirty="0" smtClean="0"/>
              <a:t>, Richard. “</a:t>
            </a:r>
            <a:r>
              <a:rPr lang="es-MX" sz="1400" b="1" dirty="0" err="1" smtClean="0"/>
              <a:t>Evaluation</a:t>
            </a:r>
            <a:r>
              <a:rPr lang="es-MX" sz="1400" b="1" dirty="0" smtClean="0"/>
              <a:t> of </a:t>
            </a:r>
            <a:r>
              <a:rPr lang="es-MX" sz="1400" b="1" dirty="0" err="1" smtClean="0"/>
              <a:t>reference</a:t>
            </a:r>
            <a:r>
              <a:rPr lang="es-MX" sz="1400" b="1" dirty="0" smtClean="0"/>
              <a:t> 	</a:t>
            </a:r>
            <a:r>
              <a:rPr lang="es-MX" sz="1400" b="1" dirty="0" err="1" smtClean="0"/>
              <a:t>personnel</a:t>
            </a:r>
            <a:r>
              <a:rPr lang="es-MX" sz="1400" b="1" dirty="0" smtClean="0"/>
              <a:t>.” 	En 	</a:t>
            </a:r>
            <a:r>
              <a:rPr lang="es-MX" sz="1400" b="1" i="1" dirty="0" err="1" smtClean="0"/>
              <a:t>Evaluation</a:t>
            </a:r>
            <a:r>
              <a:rPr lang="es-MX" sz="1400" b="1" i="1" dirty="0" smtClean="0"/>
              <a:t> of </a:t>
            </a:r>
            <a:r>
              <a:rPr lang="es-MX" sz="1400" b="1" i="1" dirty="0" err="1" smtClean="0"/>
              <a:t>Public</a:t>
            </a:r>
            <a:r>
              <a:rPr lang="es-MX" sz="1400" b="1" i="1" dirty="0" smtClean="0"/>
              <a:t> 	</a:t>
            </a:r>
            <a:r>
              <a:rPr lang="es-MX" sz="1400" b="1" i="1" dirty="0" err="1" smtClean="0"/>
              <a:t>Services</a:t>
            </a:r>
            <a:r>
              <a:rPr lang="es-MX" sz="1400" b="1" i="1" dirty="0" smtClean="0"/>
              <a:t> and  	</a:t>
            </a:r>
            <a:r>
              <a:rPr lang="es-MX" sz="1400" b="1" i="1" dirty="0" err="1" smtClean="0"/>
              <a:t>Public</a:t>
            </a:r>
            <a:r>
              <a:rPr lang="es-MX" sz="1400" b="1" i="1" dirty="0" smtClean="0"/>
              <a:t> 	</a:t>
            </a:r>
            <a:r>
              <a:rPr lang="es-MX" sz="1400" b="1" i="1" dirty="0" err="1" smtClean="0"/>
              <a:t>Services</a:t>
            </a:r>
            <a:r>
              <a:rPr lang="es-MX" sz="1400" b="1" i="1" dirty="0" smtClean="0"/>
              <a:t>  	</a:t>
            </a:r>
            <a:r>
              <a:rPr lang="es-MX" sz="1400" b="1" i="1" dirty="0" err="1" smtClean="0"/>
              <a:t>Personnel</a:t>
            </a:r>
            <a:r>
              <a:rPr lang="es-MX" sz="1400" b="1" dirty="0" smtClean="0"/>
              <a:t>,</a:t>
            </a:r>
            <a:r>
              <a:rPr lang="es-MX" sz="1400" dirty="0" smtClean="0"/>
              <a:t>  </a:t>
            </a:r>
            <a:r>
              <a:rPr lang="es-MX" sz="1400" b="1" dirty="0" smtClean="0"/>
              <a:t>editado por 	Bryce Allen, 	147-65.  </a:t>
            </a:r>
          </a:p>
          <a:p>
            <a:pPr algn="just"/>
            <a:r>
              <a:rPr lang="es-MX" sz="1400" b="1" dirty="0" smtClean="0"/>
              <a:t>	Illinois:</a:t>
            </a:r>
            <a:r>
              <a:rPr lang="es-MX" sz="1400" dirty="0" smtClean="0"/>
              <a:t> 	</a:t>
            </a:r>
            <a:r>
              <a:rPr lang="es-MX" sz="1400" b="1" dirty="0" err="1" smtClean="0"/>
              <a:t>University</a:t>
            </a:r>
            <a:r>
              <a:rPr lang="es-MX" sz="1400" b="1" dirty="0" smtClean="0"/>
              <a:t> of Illinois,</a:t>
            </a:r>
            <a:r>
              <a:rPr lang="es-MX" sz="1400" dirty="0" smtClean="0"/>
              <a:t> </a:t>
            </a:r>
            <a:r>
              <a:rPr lang="es-MX" sz="1400" b="1" dirty="0" smtClean="0"/>
              <a:t>1991.</a:t>
            </a:r>
          </a:p>
          <a:p>
            <a:pPr algn="just"/>
            <a:endParaRPr lang="es-MX" sz="1400" b="1" dirty="0" smtClean="0"/>
          </a:p>
          <a:p>
            <a:pPr algn="r"/>
            <a:endParaRPr lang="es-MX" sz="2400" dirty="0" smtClean="0">
              <a:hlinkClick r:id="rId3" action="ppaction://hlinksldjump"/>
            </a:endParaRPr>
          </a:p>
          <a:p>
            <a:pPr algn="r"/>
            <a:r>
              <a:rPr lang="es-MX" sz="2400" dirty="0" smtClean="0">
                <a:hlinkClick r:id="rId3" action="ppaction://hlinksldjump"/>
              </a:rPr>
              <a:t>Contenido</a:t>
            </a:r>
            <a:endParaRPr lang="es-MX" sz="2400" dirty="0" smtClean="0"/>
          </a:p>
          <a:p>
            <a:pPr algn="just"/>
            <a:endParaRPr lang="es-MX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06562" y="620688"/>
            <a:ext cx="518457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elabora una Bibliografía cuando  utilizamos el </a:t>
            </a:r>
            <a:r>
              <a:rPr lang="es-MX" sz="1400" i="1" dirty="0" smtClean="0"/>
              <a:t>sistema de notas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Las entradas bibliográficas siguen un orden alfabético.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utiliza sangría francesa para cada entrada bibliográfica.</a:t>
            </a:r>
          </a:p>
          <a:p>
            <a:pPr lvl="0" algn="just"/>
            <a:endParaRPr lang="es-MX" sz="1400" dirty="0" smtClean="0"/>
          </a:p>
          <a:p>
            <a:pPr lvl="0" algn="just"/>
            <a:r>
              <a:rPr lang="es-MX" sz="1400" dirty="0" smtClean="0"/>
              <a:t>Cuando incluimos varias obras de un mismo autor, a partir de la segunda, el apellido del autor es reemplazado por cinco guiones bajos, formando una línea continua.</a:t>
            </a:r>
          </a:p>
          <a:p>
            <a:pPr lvl="0" algn="just"/>
            <a:endParaRPr lang="es-MX" sz="1400" dirty="0" smtClean="0"/>
          </a:p>
          <a:p>
            <a:pPr algn="just"/>
            <a:r>
              <a:rPr lang="es-MX" sz="1400" dirty="0" smtClean="0"/>
              <a:t>Los elementos son separados por puntos.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El año de publicación aparece al final de la entrada bibliográfica, salvo algunas excepciones.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Los datos de publicación no se encierran entre paréntesis.</a:t>
            </a:r>
            <a:endParaRPr lang="es-MX" i="1" dirty="0" smtClean="0"/>
          </a:p>
          <a:p>
            <a:pPr algn="just"/>
            <a:endParaRPr lang="es-MX" i="1" dirty="0" smtClean="0"/>
          </a:p>
          <a:p>
            <a:pPr algn="just"/>
            <a:endParaRPr lang="es-MX" i="1" dirty="0" smtClean="0"/>
          </a:p>
          <a:p>
            <a:endParaRPr lang="es-MX" dirty="0" smtClean="0"/>
          </a:p>
          <a:p>
            <a:pPr algn="r"/>
            <a:r>
              <a:rPr lang="es-MX" sz="2400" dirty="0" smtClean="0">
                <a:hlinkClick r:id="rId4" action="ppaction://hlinksldjump"/>
              </a:rPr>
              <a:t>Sistema de notas</a:t>
            </a:r>
            <a:endParaRPr lang="es-MX" sz="2400" dirty="0"/>
          </a:p>
        </p:txBody>
      </p:sp>
      <p:cxnSp>
        <p:nvCxnSpPr>
          <p:cNvPr id="22" name="21 Conector recto"/>
          <p:cNvCxnSpPr/>
          <p:nvPr/>
        </p:nvCxnSpPr>
        <p:spPr>
          <a:xfrm>
            <a:off x="4339010" y="1340768"/>
            <a:ext cx="216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6499250" y="134076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699050" y="2492896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5419130" y="292494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3474914" y="3789040"/>
            <a:ext cx="554461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V="1">
            <a:off x="6931298" y="364502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V="1">
            <a:off x="9019530" y="364502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5419130" y="4437112"/>
            <a:ext cx="309634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V="1">
            <a:off x="8515474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4627042" y="5445224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11990388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Sistema de referencias autor-fecha entre paréntesis (citas en el texto)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34554" y="1600201"/>
            <a:ext cx="114492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600" dirty="0" smtClean="0"/>
          </a:p>
          <a:p>
            <a:pPr marL="0" indent="0" algn="just">
              <a:buNone/>
            </a:pPr>
            <a:r>
              <a:rPr lang="es-MX" sz="2400" dirty="0" smtClean="0"/>
              <a:t>Este sistema es muy utilizado en publicaciones  de Ciencias y Ciencias Sociales, aunque puede ser adaptado para cualquier obra, algunas veces añadiendo notas al pie o notas finales. 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r>
              <a:rPr lang="es-MX" sz="2400" dirty="0" smtClean="0"/>
              <a:t>El sistema debe ir acompañado de  una </a:t>
            </a:r>
            <a:r>
              <a:rPr lang="es-MX" sz="2400" b="1" dirty="0" smtClean="0">
                <a:hlinkClick r:id="rId2" action="ppaction://hlinksldjump"/>
              </a:rPr>
              <a:t>Lista de Referencias </a:t>
            </a:r>
            <a:r>
              <a:rPr lang="es-MX" sz="2400" dirty="0" smtClean="0"/>
              <a:t>al final del documento.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r">
              <a:buNone/>
            </a:pPr>
            <a:r>
              <a:rPr lang="es-MX" sz="2800" dirty="0" smtClean="0">
                <a:hlinkClick r:id="rId3" action="ppaction://hlinksldjump"/>
              </a:rPr>
              <a:t>Contenido</a:t>
            </a:r>
            <a:endParaRPr lang="es-MX" sz="2800" dirty="0" smtClean="0"/>
          </a:p>
          <a:p>
            <a:pPr marL="0" indent="0" algn="just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01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4594" y="188640"/>
            <a:ext cx="10791349" cy="49006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Estructura básica de referencias autor-fecha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3084" y="692696"/>
            <a:ext cx="11737304" cy="5517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1800" dirty="0" smtClean="0"/>
          </a:p>
          <a:p>
            <a:pPr marL="0" indent="0" algn="just">
              <a:buNone/>
            </a:pPr>
            <a:r>
              <a:rPr lang="es-MX" sz="1800" dirty="0" smtClean="0"/>
              <a:t>Las referencias autor-fecha, generalmente </a:t>
            </a:r>
            <a:r>
              <a:rPr lang="es-MX" sz="1800" dirty="0"/>
              <a:t>contienen los siguientes elementos:</a:t>
            </a:r>
          </a:p>
          <a:p>
            <a:pPr marL="0" indent="0" algn="just">
              <a:buNone/>
            </a:pPr>
            <a:endParaRPr lang="es-MX" sz="18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MX" sz="1800" dirty="0" smtClean="0"/>
              <a:t>Apellido del autor.</a:t>
            </a:r>
            <a:endParaRPr lang="es-MX" sz="18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MX" sz="1800" dirty="0" smtClean="0"/>
              <a:t>Año de  publicación.</a:t>
            </a:r>
            <a:endParaRPr lang="es-MX" sz="1800" dirty="0"/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MX" sz="1800" dirty="0" smtClean="0"/>
              <a:t>Número (s) de página, en caso de ser necesario.</a:t>
            </a: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algn="just">
              <a:buNone/>
            </a:pPr>
            <a:r>
              <a:rPr lang="es-MX" sz="1800" dirty="0" smtClean="0"/>
              <a:t>Elementos que son colocados entre paréntesis , tal como se observa a continuación:</a:t>
            </a:r>
          </a:p>
          <a:p>
            <a:pPr marL="0" indent="0" algn="just">
              <a:buNone/>
            </a:pPr>
            <a:endParaRPr lang="es-MX" sz="1800" dirty="0" smtClean="0"/>
          </a:p>
          <a:p>
            <a:pPr marL="0" indent="0" algn="ctr">
              <a:buNone/>
            </a:pPr>
            <a:r>
              <a:rPr lang="es-MX" sz="1800" b="1" dirty="0">
                <a:solidFill>
                  <a:srgbClr val="FF0000"/>
                </a:solidFill>
              </a:rPr>
              <a:t>(</a:t>
            </a:r>
            <a:r>
              <a:rPr lang="es-MX" sz="1800" b="1" dirty="0"/>
              <a:t>Apellido del autor </a:t>
            </a:r>
            <a:r>
              <a:rPr lang="es-MX" sz="1800" b="1" dirty="0">
                <a:solidFill>
                  <a:srgbClr val="0070C0"/>
                </a:solidFill>
              </a:rPr>
              <a:t>año de publicación</a:t>
            </a:r>
            <a:r>
              <a:rPr lang="es-MX" sz="1800" b="1" dirty="0">
                <a:solidFill>
                  <a:srgbClr val="FF0000"/>
                </a:solidFill>
              </a:rPr>
              <a:t>,</a:t>
            </a:r>
            <a:r>
              <a:rPr lang="es-MX" sz="1800" dirty="0"/>
              <a:t>  </a:t>
            </a:r>
            <a:r>
              <a:rPr lang="es-MX" sz="1800" b="1" dirty="0">
                <a:solidFill>
                  <a:srgbClr val="7030A0"/>
                </a:solidFill>
              </a:rPr>
              <a:t>página (s</a:t>
            </a:r>
            <a:r>
              <a:rPr lang="es-MX" sz="1800" b="1" dirty="0" smtClean="0">
                <a:solidFill>
                  <a:srgbClr val="7030A0"/>
                </a:solidFill>
              </a:rPr>
              <a:t>)</a:t>
            </a:r>
            <a:r>
              <a:rPr lang="es-MX" sz="18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endParaRPr lang="es-MX" sz="1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MX" sz="1800" dirty="0" smtClean="0"/>
              <a:t>En el caso de que citemos una reimpresión </a:t>
            </a:r>
            <a:r>
              <a:rPr lang="es-MX" sz="1800" dirty="0"/>
              <a:t>o edición </a:t>
            </a:r>
            <a:r>
              <a:rPr lang="es-MX" sz="1800" dirty="0" smtClean="0"/>
              <a:t>moderna, al utilizar este sistema, se debe incluir la </a:t>
            </a:r>
            <a:r>
              <a:rPr lang="es-MX" sz="1800" dirty="0"/>
              <a:t>fecha original de la </a:t>
            </a:r>
            <a:r>
              <a:rPr lang="es-MX" sz="1800" dirty="0" smtClean="0"/>
              <a:t>publicación entre corchetes,  tal como se muestra a continuación: </a:t>
            </a:r>
          </a:p>
          <a:p>
            <a:pPr marL="0" indent="0" algn="just">
              <a:buNone/>
            </a:pPr>
            <a:endParaRPr lang="es-MX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MX" sz="1800" b="1" dirty="0" smtClean="0">
                <a:solidFill>
                  <a:srgbClr val="FF0000"/>
                </a:solidFill>
              </a:rPr>
              <a:t>(</a:t>
            </a:r>
            <a:r>
              <a:rPr lang="es-MX" sz="1800" b="1" dirty="0"/>
              <a:t>Apellido del </a:t>
            </a:r>
            <a:r>
              <a:rPr lang="es-MX" sz="1800" b="1" dirty="0" smtClean="0"/>
              <a:t>autor</a:t>
            </a:r>
            <a:r>
              <a:rPr lang="es-MX" sz="1800" b="1" dirty="0" smtClean="0">
                <a:solidFill>
                  <a:srgbClr val="FF0000"/>
                </a:solidFill>
              </a:rPr>
              <a:t> [</a:t>
            </a:r>
            <a:r>
              <a:rPr lang="es-MX" sz="1800" b="1" dirty="0">
                <a:solidFill>
                  <a:srgbClr val="002060"/>
                </a:solidFill>
              </a:rPr>
              <a:t>fecha original</a:t>
            </a:r>
            <a:r>
              <a:rPr lang="es-MX" sz="1800" b="1" dirty="0" smtClean="0">
                <a:solidFill>
                  <a:srgbClr val="FF0000"/>
                </a:solidFill>
              </a:rPr>
              <a:t>] </a:t>
            </a:r>
            <a:r>
              <a:rPr lang="es-MX" sz="1800" b="1" dirty="0" smtClean="0"/>
              <a:t> </a:t>
            </a:r>
            <a:r>
              <a:rPr lang="es-MX" sz="1800" b="1" dirty="0">
                <a:solidFill>
                  <a:srgbClr val="0070C0"/>
                </a:solidFill>
              </a:rPr>
              <a:t>año de publicación</a:t>
            </a:r>
            <a:r>
              <a:rPr lang="es-MX" sz="1800" b="1" dirty="0">
                <a:solidFill>
                  <a:srgbClr val="FF0000"/>
                </a:solidFill>
              </a:rPr>
              <a:t>,</a:t>
            </a:r>
            <a:r>
              <a:rPr lang="es-MX" sz="1800" dirty="0"/>
              <a:t>  </a:t>
            </a:r>
            <a:r>
              <a:rPr lang="es-MX" sz="1800" b="1" dirty="0">
                <a:solidFill>
                  <a:srgbClr val="7030A0"/>
                </a:solidFill>
              </a:rPr>
              <a:t>página (s</a:t>
            </a:r>
            <a:r>
              <a:rPr lang="es-MX" sz="1800" b="1" dirty="0" smtClean="0">
                <a:solidFill>
                  <a:srgbClr val="7030A0"/>
                </a:solidFill>
              </a:rPr>
              <a:t>)</a:t>
            </a:r>
            <a:r>
              <a:rPr lang="es-MX" sz="18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endParaRPr lang="es-MX" sz="18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s-MX" sz="2400" dirty="0" smtClean="0">
                <a:hlinkClick r:id="rId2" action="ppaction://hlinksldjump"/>
              </a:rPr>
              <a:t>Contenido</a:t>
            </a:r>
            <a:endParaRPr lang="es-MX" sz="2400" dirty="0" smtClean="0"/>
          </a:p>
          <a:p>
            <a:pPr marL="0" indent="0" algn="r">
              <a:buNone/>
            </a:pPr>
            <a:endParaRPr lang="es-MX" sz="1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 smtClean="0"/>
          </a:p>
        </p:txBody>
      </p:sp>
    </p:spTree>
    <p:extLst>
      <p:ext uri="{BB962C8B-B14F-4D97-AF65-F5344CB8AC3E}">
        <p14:creationId xmlns:p14="http://schemas.microsoft.com/office/powerpoint/2010/main" val="42033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0388" cy="6858000"/>
          </a:xfrm>
        </p:spPr>
      </p:pic>
      <p:sp>
        <p:nvSpPr>
          <p:cNvPr id="2" name="1 CuadroTexto"/>
          <p:cNvSpPr txBox="1"/>
          <p:nvPr/>
        </p:nvSpPr>
        <p:spPr>
          <a:xfrm>
            <a:off x="6067202" y="594048"/>
            <a:ext cx="52565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EJEMPLO DE UN LIBRO</a:t>
            </a:r>
          </a:p>
          <a:p>
            <a:pPr algn="just"/>
            <a:endParaRPr lang="es-MX" sz="1600" dirty="0"/>
          </a:p>
          <a:p>
            <a:pPr algn="just"/>
            <a:r>
              <a:rPr lang="es-MX" sz="1400" dirty="0" smtClean="0"/>
              <a:t>Si escribes un texto, y en el tomas la idea de otra persona,  como se observa en el siguiente ejemplo:</a:t>
            </a:r>
          </a:p>
          <a:p>
            <a:pPr algn="just"/>
            <a:endParaRPr lang="es-MX" sz="1600" dirty="0"/>
          </a:p>
          <a:p>
            <a:pPr algn="just"/>
            <a:r>
              <a:rPr lang="es-MX" sz="1400" dirty="0" smtClean="0"/>
              <a:t>El abastecimiento de café de América Latina al mundo,  se ha visto afectado, pues: </a:t>
            </a:r>
            <a:r>
              <a:rPr lang="es-MX" sz="1600" dirty="0" smtClean="0"/>
              <a:t>“A principios de la década del cincuenta, América Latina abastecía las cuatro quintas partes del café que se consumía en el mundo; la competencia del café </a:t>
            </a:r>
            <a:r>
              <a:rPr lang="es-MX" sz="1600" i="1" dirty="0" smtClean="0"/>
              <a:t>robusta</a:t>
            </a:r>
            <a:r>
              <a:rPr lang="es-MX" sz="1600" dirty="0" smtClean="0"/>
              <a:t>, de África, de peor calidad pero de precio más bajo, ha reducido la participación latinoamericana en los años siguientes.” (Galeano [1971] 2004, 129)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1400" dirty="0" smtClean="0"/>
              <a:t>Tu cita en el texto debe  incluir los siguientes elementos: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/>
              <a:t>Apellido del autor </a:t>
            </a:r>
            <a:r>
              <a:rPr lang="es-MX" sz="1400" b="1" dirty="0" smtClean="0">
                <a:solidFill>
                  <a:srgbClr val="0070C0"/>
                </a:solidFill>
              </a:rPr>
              <a:t>año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dirty="0" smtClean="0"/>
              <a:t>  </a:t>
            </a:r>
            <a:r>
              <a:rPr lang="es-MX" sz="1400" b="1" dirty="0" smtClean="0">
                <a:solidFill>
                  <a:srgbClr val="7030A0"/>
                </a:solidFill>
              </a:rPr>
              <a:t>página (s)</a:t>
            </a:r>
            <a:r>
              <a:rPr lang="es-MX" sz="14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dirty="0" smtClean="0"/>
              <a:t>o bien si se trata de una reimpresión o edición moderna de la obra, se incluye la fecha original de  la publicación: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/>
              <a:t>Apellido del autor</a:t>
            </a:r>
            <a:r>
              <a:rPr lang="es-MX" sz="1400" b="1" dirty="0" smtClean="0">
                <a:solidFill>
                  <a:srgbClr val="FF0000"/>
                </a:solidFill>
              </a:rPr>
              <a:t> [</a:t>
            </a:r>
            <a:r>
              <a:rPr lang="es-MX" sz="1400" b="1" dirty="0" smtClean="0">
                <a:solidFill>
                  <a:srgbClr val="002060"/>
                </a:solidFill>
              </a:rPr>
              <a:t>fecha original</a:t>
            </a:r>
            <a:r>
              <a:rPr lang="es-MX" sz="1400" b="1" dirty="0" smtClean="0">
                <a:solidFill>
                  <a:srgbClr val="FF0000"/>
                </a:solidFill>
              </a:rPr>
              <a:t>] </a:t>
            </a:r>
            <a:r>
              <a:rPr lang="es-MX" sz="1400" b="1" dirty="0" smtClean="0"/>
              <a:t> </a:t>
            </a:r>
            <a:r>
              <a:rPr lang="es-MX" sz="1400" b="1" dirty="0" smtClean="0">
                <a:solidFill>
                  <a:srgbClr val="0070C0"/>
                </a:solidFill>
              </a:rPr>
              <a:t>año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dirty="0" smtClean="0"/>
              <a:t>  </a:t>
            </a:r>
            <a:r>
              <a:rPr lang="es-MX" sz="1400" b="1" dirty="0" smtClean="0">
                <a:solidFill>
                  <a:srgbClr val="7030A0"/>
                </a:solidFill>
              </a:rPr>
              <a:t>página (s)</a:t>
            </a:r>
            <a:r>
              <a:rPr lang="es-MX" sz="14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dirty="0" smtClean="0"/>
              <a:t>Mismos que se colocan al terminar la cita, tal como se muestra en el segundo párrafo.</a:t>
            </a:r>
            <a:endParaRPr lang="es-MX" dirty="0"/>
          </a:p>
          <a:p>
            <a:pPr algn="r"/>
            <a:endParaRPr lang="es-MX" sz="1600" dirty="0" smtClean="0">
              <a:hlinkClick r:id="rId3" action="ppaction://hlinksldjump"/>
            </a:endParaRPr>
          </a:p>
          <a:p>
            <a:pPr algn="r"/>
            <a:r>
              <a:rPr lang="es-MX" sz="2400" dirty="0" smtClean="0">
                <a:hlinkClick r:id="rId3" action="ppaction://hlinksldjump"/>
              </a:rPr>
              <a:t>Contenido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NaLlElY\Documents\Temas selectos_Políticas de información_Bibliotecología y ética\Galean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8" y="548680"/>
            <a:ext cx="46805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54634" y="1268760"/>
            <a:ext cx="403244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987082" y="1988840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0388" cy="6858000"/>
          </a:xfrm>
        </p:spPr>
      </p:pic>
      <p:sp>
        <p:nvSpPr>
          <p:cNvPr id="2" name="1 Rectángulo"/>
          <p:cNvSpPr/>
          <p:nvPr/>
        </p:nvSpPr>
        <p:spPr>
          <a:xfrm>
            <a:off x="6024250" y="609680"/>
            <a:ext cx="5257378" cy="614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EJEMPLO DE UN LIBRO CON AUTOR MÁS UN TRADUCTOR</a:t>
            </a:r>
          </a:p>
          <a:p>
            <a:pPr algn="just"/>
            <a:endParaRPr lang="es-MX" sz="1600" dirty="0"/>
          </a:p>
          <a:p>
            <a:pPr algn="just"/>
            <a:r>
              <a:rPr lang="es-MX" sz="1400" dirty="0" smtClean="0"/>
              <a:t>Si escribes un texto, y en el tomas la idea de otra persona,  como se observa en el siguiente ejemplo: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400" dirty="0"/>
              <a:t>El papel que jugaba la mujer, en la Roma antigua, ya ha sido descrito: </a:t>
            </a:r>
            <a:r>
              <a:rPr lang="es-MX" sz="1600" dirty="0" smtClean="0"/>
              <a:t>“Entre los romanos la mujer estaba, teóricamente, bajo la tutela del marido, y según la ley no disfrutaba de derechos. Pero no se mantenía en reclusión como en el hogar griego. Compartía la vida de su marido y, como esposa y madre, creó un modelo de virtudes envidiado en edades posteriores.” (Barrow 1950, 23)</a:t>
            </a:r>
            <a:endParaRPr lang="es-MX" sz="2000" dirty="0" smtClean="0"/>
          </a:p>
          <a:p>
            <a:pPr algn="just"/>
            <a:endParaRPr lang="es-MX" sz="2000" b="1" baseline="30000" dirty="0" smtClean="0"/>
          </a:p>
          <a:p>
            <a:pPr algn="just"/>
            <a:r>
              <a:rPr lang="es-MX" sz="1400" dirty="0" smtClean="0"/>
              <a:t>Tu cita en el texto debe  incluir los siguientes elementos: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/>
              <a:t>Apellido del autor </a:t>
            </a:r>
            <a:r>
              <a:rPr lang="es-MX" sz="1400" b="1" dirty="0" smtClean="0">
                <a:solidFill>
                  <a:srgbClr val="0070C0"/>
                </a:solidFill>
              </a:rPr>
              <a:t>año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dirty="0" smtClean="0"/>
              <a:t>  </a:t>
            </a:r>
            <a:r>
              <a:rPr lang="es-MX" sz="1400" b="1" dirty="0" smtClean="0">
                <a:solidFill>
                  <a:srgbClr val="7030A0"/>
                </a:solidFill>
              </a:rPr>
              <a:t>página (s)</a:t>
            </a:r>
            <a:r>
              <a:rPr lang="es-MX" sz="14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dirty="0" smtClean="0"/>
              <a:t>o bien si se trata de una reimpresión o edición moderna de la obra, se incluye la fecha original de  la publicación: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/>
              <a:t>Apellido del autor</a:t>
            </a:r>
            <a:r>
              <a:rPr lang="es-MX" sz="1400" b="1" dirty="0" smtClean="0">
                <a:solidFill>
                  <a:srgbClr val="FF0000"/>
                </a:solidFill>
              </a:rPr>
              <a:t> [</a:t>
            </a:r>
            <a:r>
              <a:rPr lang="es-MX" sz="1400" b="1" dirty="0" smtClean="0">
                <a:solidFill>
                  <a:srgbClr val="002060"/>
                </a:solidFill>
              </a:rPr>
              <a:t>fecha original</a:t>
            </a:r>
            <a:r>
              <a:rPr lang="es-MX" sz="1400" b="1" dirty="0" smtClean="0">
                <a:solidFill>
                  <a:srgbClr val="FF0000"/>
                </a:solidFill>
              </a:rPr>
              <a:t>] </a:t>
            </a:r>
            <a:r>
              <a:rPr lang="es-MX" sz="1400" b="1" dirty="0" smtClean="0"/>
              <a:t> </a:t>
            </a:r>
            <a:r>
              <a:rPr lang="es-MX" sz="1400" b="1" dirty="0" smtClean="0">
                <a:solidFill>
                  <a:srgbClr val="0070C0"/>
                </a:solidFill>
              </a:rPr>
              <a:t>año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dirty="0" smtClean="0"/>
              <a:t>  </a:t>
            </a:r>
            <a:r>
              <a:rPr lang="es-MX" sz="1400" b="1" dirty="0" smtClean="0">
                <a:solidFill>
                  <a:srgbClr val="7030A0"/>
                </a:solidFill>
              </a:rPr>
              <a:t>página (s)</a:t>
            </a:r>
            <a:r>
              <a:rPr lang="es-MX" sz="14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dirty="0" smtClean="0"/>
              <a:t>Mismos que se colocan al terminar la cita, tal como se muestra en el segundo párrafo.</a:t>
            </a:r>
          </a:p>
          <a:p>
            <a:pPr algn="just"/>
            <a:endParaRPr lang="es-MX" sz="1600" dirty="0" smtClean="0"/>
          </a:p>
          <a:p>
            <a:pPr algn="r"/>
            <a:r>
              <a:rPr lang="es-MX" sz="2400" dirty="0" smtClean="0">
                <a:hlinkClick r:id="rId3" action="ppaction://hlinksldjump"/>
              </a:rPr>
              <a:t>Contenido</a:t>
            </a:r>
            <a:endParaRPr lang="es-MX" sz="2400" dirty="0" smtClean="0"/>
          </a:p>
        </p:txBody>
      </p:sp>
      <p:pic>
        <p:nvPicPr>
          <p:cNvPr id="2050" name="Picture 2" descr="C:\Users\NaLlElY\Documents\Temas selectos_Políticas de información_Bibliotecología y ética\Barro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2" y="620688"/>
            <a:ext cx="48965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38610" y="1340768"/>
            <a:ext cx="4824536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563146" y="213285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0388" cy="6858000"/>
          </a:xfrm>
        </p:spPr>
      </p:pic>
      <p:pic>
        <p:nvPicPr>
          <p:cNvPr id="1027" name="Picture 3" descr="C:\Users\NaLlElY\Documents\Temas selectos_Políticas de información_Bibliotecología y ética\Rubi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2" y="637104"/>
            <a:ext cx="5040560" cy="54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39210" y="693599"/>
            <a:ext cx="518457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EJEMPLO DE UN CAPÍTULO EN UN LIBRO EDITADO</a:t>
            </a:r>
          </a:p>
          <a:p>
            <a:pPr algn="just"/>
            <a:endParaRPr lang="es-MX" sz="1600" dirty="0"/>
          </a:p>
          <a:p>
            <a:pPr algn="just"/>
            <a:r>
              <a:rPr lang="es-MX" sz="1400" dirty="0" smtClean="0"/>
              <a:t>Si escribes un texto, y en el tomas la idea de otra persona,  como se observa en el siguiente ejemplo:</a:t>
            </a:r>
          </a:p>
          <a:p>
            <a:pPr algn="just"/>
            <a:endParaRPr lang="es-MX" sz="1600" dirty="0"/>
          </a:p>
          <a:p>
            <a:pPr algn="just"/>
            <a:r>
              <a:rPr lang="es-MX" sz="1400" dirty="0" smtClean="0"/>
              <a:t>Hablar de la evaluación del personal que atiende el área de consulta de las bibliotecas, no es una tarea sencilla, ya que:</a:t>
            </a:r>
            <a:r>
              <a:rPr lang="es-MX" sz="1600" dirty="0" smtClean="0"/>
              <a:t> “La evaluación del personal de referencia es un proceso complejo que implica factores psicosociales , así como procedimientos importantes.” (Rubin 1991, 147)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Tu cita en el texto debe  incluir los siguientes elementos: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/>
              <a:t>Apellido del autor </a:t>
            </a:r>
            <a:r>
              <a:rPr lang="es-MX" sz="1400" b="1" dirty="0" smtClean="0">
                <a:solidFill>
                  <a:srgbClr val="0070C0"/>
                </a:solidFill>
              </a:rPr>
              <a:t>año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dirty="0" smtClean="0"/>
              <a:t>  </a:t>
            </a:r>
            <a:r>
              <a:rPr lang="es-MX" sz="1400" b="1" dirty="0" smtClean="0">
                <a:solidFill>
                  <a:srgbClr val="7030A0"/>
                </a:solidFill>
              </a:rPr>
              <a:t>página (s)</a:t>
            </a:r>
            <a:r>
              <a:rPr lang="es-MX" sz="14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dirty="0" smtClean="0"/>
              <a:t>o bien si se trata de una reimpresión o edición moderna de la obra, se incluye la fecha original de  la publicación: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/>
              <a:t>Apellido del autor</a:t>
            </a:r>
            <a:r>
              <a:rPr lang="es-MX" sz="1400" b="1" dirty="0" smtClean="0">
                <a:solidFill>
                  <a:srgbClr val="FF0000"/>
                </a:solidFill>
              </a:rPr>
              <a:t> [</a:t>
            </a:r>
            <a:r>
              <a:rPr lang="es-MX" sz="1400" b="1" dirty="0" smtClean="0">
                <a:solidFill>
                  <a:srgbClr val="002060"/>
                </a:solidFill>
              </a:rPr>
              <a:t>fecha original</a:t>
            </a:r>
            <a:r>
              <a:rPr lang="es-MX" sz="1400" b="1" dirty="0" smtClean="0">
                <a:solidFill>
                  <a:srgbClr val="FF0000"/>
                </a:solidFill>
              </a:rPr>
              <a:t>] </a:t>
            </a:r>
            <a:r>
              <a:rPr lang="es-MX" sz="1400" b="1" dirty="0" smtClean="0"/>
              <a:t> </a:t>
            </a:r>
            <a:r>
              <a:rPr lang="es-MX" sz="1400" b="1" dirty="0" smtClean="0">
                <a:solidFill>
                  <a:srgbClr val="0070C0"/>
                </a:solidFill>
              </a:rPr>
              <a:t>año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dirty="0" smtClean="0"/>
              <a:t>  </a:t>
            </a:r>
            <a:r>
              <a:rPr lang="es-MX" sz="1400" b="1" dirty="0" smtClean="0">
                <a:solidFill>
                  <a:srgbClr val="7030A0"/>
                </a:solidFill>
              </a:rPr>
              <a:t>página (s)</a:t>
            </a:r>
            <a:r>
              <a:rPr lang="es-MX" sz="14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dirty="0" smtClean="0"/>
              <a:t>Mismos que se colocan al terminar la cita, tal como se muestra en el segundo párrafo.</a:t>
            </a:r>
          </a:p>
          <a:p>
            <a:pPr algn="just"/>
            <a:endParaRPr lang="es-MX" sz="2000" dirty="0" smtClean="0"/>
          </a:p>
          <a:p>
            <a:pPr algn="just"/>
            <a:endParaRPr lang="es-MX" sz="2000" dirty="0" smtClean="0"/>
          </a:p>
          <a:p>
            <a:pPr algn="r"/>
            <a:r>
              <a:rPr lang="es-MX" sz="2400" dirty="0" smtClean="0">
                <a:hlinkClick r:id="rId4" action="ppaction://hlinksldjump"/>
              </a:rPr>
              <a:t>Contenido</a:t>
            </a:r>
            <a:endParaRPr lang="es-MX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738610" y="2348880"/>
            <a:ext cx="496855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707162" y="234888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0388" cy="6858000"/>
          </a:xfrm>
        </p:spPr>
      </p:pic>
      <p:sp>
        <p:nvSpPr>
          <p:cNvPr id="2" name="1 Rectángulo"/>
          <p:cNvSpPr/>
          <p:nvPr/>
        </p:nvSpPr>
        <p:spPr>
          <a:xfrm>
            <a:off x="6010638" y="548681"/>
            <a:ext cx="5313148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EJEMPLO DE UN ARTÍCULO DE REVISTA</a:t>
            </a:r>
          </a:p>
          <a:p>
            <a:pPr algn="just"/>
            <a:endParaRPr lang="es-MX" sz="1600" dirty="0"/>
          </a:p>
          <a:p>
            <a:pPr algn="just"/>
            <a:r>
              <a:rPr lang="es-MX" sz="1400" dirty="0" smtClean="0"/>
              <a:t>Si escribes un texto, y en el tomas la idea de otra persona,  como se observa en el siguiente ejemplo: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400" dirty="0"/>
              <a:t>Al ser el reflejo de una colección, la elaboración de cada uno de los registros bibliográficos cobra gran importancia, pues:</a:t>
            </a:r>
            <a:r>
              <a:rPr lang="es-MX" sz="1600" dirty="0"/>
              <a:t> </a:t>
            </a:r>
            <a:r>
              <a:rPr lang="es-MX" sz="1600" dirty="0" smtClean="0"/>
              <a:t>“…el registro bibliográfico es el enlace entre las necesidades de los usuarios de la información y el universo bibliográfico que se encuentra en una colección.” (Rodríguez 2005, 76)</a:t>
            </a:r>
          </a:p>
          <a:p>
            <a:pPr algn="just"/>
            <a:endParaRPr lang="es-MX" sz="2000" b="1" baseline="30000" dirty="0" smtClean="0"/>
          </a:p>
          <a:p>
            <a:pPr algn="just"/>
            <a:endParaRPr lang="es-MX" sz="2000" b="1" baseline="30000" dirty="0" smtClean="0"/>
          </a:p>
          <a:p>
            <a:pPr algn="just"/>
            <a:r>
              <a:rPr lang="es-MX" sz="1400" dirty="0" smtClean="0"/>
              <a:t>Tu cita en el texto debe  incluir los siguientes elementos: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/>
              <a:t>Apellido del autor </a:t>
            </a:r>
            <a:r>
              <a:rPr lang="es-MX" sz="1400" b="1" dirty="0" smtClean="0">
                <a:solidFill>
                  <a:srgbClr val="0070C0"/>
                </a:solidFill>
              </a:rPr>
              <a:t>año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dirty="0" smtClean="0"/>
              <a:t>  </a:t>
            </a:r>
            <a:r>
              <a:rPr lang="es-MX" sz="1400" b="1" dirty="0" smtClean="0">
                <a:solidFill>
                  <a:srgbClr val="7030A0"/>
                </a:solidFill>
              </a:rPr>
              <a:t>página (s)</a:t>
            </a:r>
            <a:r>
              <a:rPr lang="es-MX" sz="14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dirty="0" smtClean="0"/>
              <a:t>o bien si se trata de una reimpresión o edición moderna de la obra, se incluye la fecha original de  la publicación: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/>
              <a:t>Apellido del autor</a:t>
            </a:r>
            <a:r>
              <a:rPr lang="es-MX" sz="1400" b="1" dirty="0" smtClean="0">
                <a:solidFill>
                  <a:srgbClr val="FF0000"/>
                </a:solidFill>
              </a:rPr>
              <a:t> [</a:t>
            </a:r>
            <a:r>
              <a:rPr lang="es-MX" sz="1400" b="1" dirty="0" smtClean="0">
                <a:solidFill>
                  <a:srgbClr val="002060"/>
                </a:solidFill>
              </a:rPr>
              <a:t>fecha original</a:t>
            </a:r>
            <a:r>
              <a:rPr lang="es-MX" sz="1400" b="1" dirty="0" smtClean="0">
                <a:solidFill>
                  <a:srgbClr val="FF0000"/>
                </a:solidFill>
              </a:rPr>
              <a:t>] </a:t>
            </a:r>
            <a:r>
              <a:rPr lang="es-MX" sz="1400" b="1" dirty="0" smtClean="0"/>
              <a:t> </a:t>
            </a:r>
            <a:r>
              <a:rPr lang="es-MX" sz="1400" b="1" dirty="0" smtClean="0">
                <a:solidFill>
                  <a:srgbClr val="0070C0"/>
                </a:solidFill>
              </a:rPr>
              <a:t>año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dirty="0" smtClean="0"/>
              <a:t>  </a:t>
            </a:r>
            <a:r>
              <a:rPr lang="es-MX" sz="1400" b="1" dirty="0" smtClean="0">
                <a:solidFill>
                  <a:srgbClr val="7030A0"/>
                </a:solidFill>
              </a:rPr>
              <a:t>página (s)</a:t>
            </a:r>
            <a:r>
              <a:rPr lang="es-MX" sz="14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dirty="0" smtClean="0"/>
              <a:t>Mismos que se colocan al terminar la cita, tal como se muestra en el segundo párrafo.</a:t>
            </a:r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r"/>
            <a:r>
              <a:rPr lang="es-MX" sz="2400" dirty="0" smtClean="0">
                <a:hlinkClick r:id="rId3" action="ppaction://hlinksldjump"/>
              </a:rPr>
              <a:t>Contenido</a:t>
            </a:r>
            <a:endParaRPr lang="es-MX" sz="2400" dirty="0" smtClean="0"/>
          </a:p>
        </p:txBody>
      </p:sp>
      <p:pic>
        <p:nvPicPr>
          <p:cNvPr id="2050" name="Picture 2" descr="C:\Users\NaLlElY\Documents\Temas selectos_Políticas de información_Bibliotecología y ética\Rodríguez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0" y="548680"/>
            <a:ext cx="48245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66602" y="1628800"/>
            <a:ext cx="475252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 de flecha"/>
          <p:cNvCxnSpPr>
            <a:stCxn id="6" idx="3"/>
          </p:cNvCxnSpPr>
          <p:nvPr/>
        </p:nvCxnSpPr>
        <p:spPr>
          <a:xfrm>
            <a:off x="5419130" y="1736812"/>
            <a:ext cx="648072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0388" cy="6858000"/>
          </a:xfrm>
        </p:spPr>
      </p:pic>
      <p:sp>
        <p:nvSpPr>
          <p:cNvPr id="2" name="1 Rectángulo"/>
          <p:cNvSpPr/>
          <p:nvPr/>
        </p:nvSpPr>
        <p:spPr>
          <a:xfrm>
            <a:off x="666602" y="1052736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b="1" dirty="0">
              <a:solidFill>
                <a:srgbClr val="FF0000"/>
              </a:solidFill>
            </a:endParaRPr>
          </a:p>
          <a:p>
            <a:pPr algn="just"/>
            <a:endParaRPr lang="es-MX" b="1" dirty="0"/>
          </a:p>
          <a:p>
            <a:pPr algn="just"/>
            <a:endParaRPr lang="es-MX" b="1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39210" y="548680"/>
            <a:ext cx="53285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/>
              <a:t>REFERENCIAS</a:t>
            </a:r>
            <a:r>
              <a:rPr lang="es-MX" b="1" dirty="0" smtClean="0"/>
              <a:t> </a:t>
            </a:r>
            <a:r>
              <a:rPr lang="es-MX" sz="1600" b="1" dirty="0" smtClean="0"/>
              <a:t>DEL SISTEMA REFERENCIAS AUTOR-FECHA</a:t>
            </a:r>
          </a:p>
          <a:p>
            <a:endParaRPr lang="es-MX" b="1" dirty="0" smtClean="0"/>
          </a:p>
          <a:p>
            <a:r>
              <a:rPr lang="es-MX" sz="1600" b="1" dirty="0" smtClean="0"/>
              <a:t>Barrow</a:t>
            </a:r>
            <a:r>
              <a:rPr lang="es-MX" sz="1600" b="1" dirty="0"/>
              <a:t>, R. H.. 1950.  </a:t>
            </a:r>
            <a:r>
              <a:rPr lang="es-MX" sz="1600" b="1" i="1" dirty="0"/>
              <a:t>Los romanos</a:t>
            </a:r>
            <a:r>
              <a:rPr lang="es-MX" sz="1600" b="1" dirty="0"/>
              <a:t>.</a:t>
            </a:r>
            <a:r>
              <a:rPr lang="es-MX" sz="1600" dirty="0"/>
              <a:t> </a:t>
            </a:r>
            <a:r>
              <a:rPr lang="es-MX" sz="1600" b="1" dirty="0"/>
              <a:t>Traducido por</a:t>
            </a:r>
            <a:r>
              <a:rPr lang="es-MX" sz="1600" dirty="0"/>
              <a:t> </a:t>
            </a:r>
            <a:r>
              <a:rPr lang="es-MX" sz="1600" dirty="0" smtClean="0"/>
              <a:t>	</a:t>
            </a:r>
            <a:r>
              <a:rPr lang="es-MX" sz="1600" b="1" dirty="0" smtClean="0"/>
              <a:t>Margarita </a:t>
            </a:r>
            <a:r>
              <a:rPr lang="es-MX" sz="1600" b="1" dirty="0"/>
              <a:t>Villegas . México: </a:t>
            </a:r>
            <a:r>
              <a:rPr lang="es-MX" sz="1600" b="1" dirty="0" smtClean="0"/>
              <a:t>FCE</a:t>
            </a:r>
            <a:r>
              <a:rPr lang="es-MX" sz="1600" b="1" dirty="0"/>
              <a:t>.</a:t>
            </a:r>
          </a:p>
          <a:p>
            <a:endParaRPr lang="es-MX" sz="1600" b="1" dirty="0"/>
          </a:p>
          <a:p>
            <a:r>
              <a:rPr lang="es-MX" sz="1600" b="1" dirty="0"/>
              <a:t>Galeano, Eduardo. 2004. </a:t>
            </a:r>
            <a:r>
              <a:rPr lang="es-MX" sz="1600" b="1" i="1" dirty="0"/>
              <a:t>Las venas abiertas de </a:t>
            </a:r>
            <a:r>
              <a:rPr lang="es-MX" sz="1600" b="1" i="1" dirty="0" smtClean="0"/>
              <a:t>	América </a:t>
            </a:r>
            <a:r>
              <a:rPr lang="es-MX" sz="1600" b="1" i="1" dirty="0"/>
              <a:t>Latina</a:t>
            </a:r>
            <a:r>
              <a:rPr lang="es-MX" sz="1600" b="1" dirty="0"/>
              <a:t>. </a:t>
            </a:r>
            <a:r>
              <a:rPr lang="es-MX" sz="1600" b="1" dirty="0" smtClean="0"/>
              <a:t> 3ra ed.  México</a:t>
            </a:r>
            <a:r>
              <a:rPr lang="es-MX" sz="1600" b="1" dirty="0"/>
              <a:t>: </a:t>
            </a:r>
            <a:r>
              <a:rPr lang="es-MX" sz="1600" b="1" dirty="0" smtClean="0"/>
              <a:t>Siglo XXI.</a:t>
            </a:r>
          </a:p>
          <a:p>
            <a:endParaRPr lang="es-MX" sz="1600" b="1" dirty="0"/>
          </a:p>
          <a:p>
            <a:r>
              <a:rPr lang="es-MX" sz="1600" b="1" dirty="0" smtClean="0"/>
              <a:t>______. 2006. </a:t>
            </a:r>
            <a:r>
              <a:rPr lang="es-MX" sz="1600" b="1" i="1" dirty="0" smtClean="0"/>
              <a:t>Ser como ellos y otros artículos</a:t>
            </a:r>
            <a:r>
              <a:rPr lang="es-MX" sz="1600" b="1" dirty="0" smtClean="0"/>
              <a:t>. México: Siglo 	XXI.</a:t>
            </a:r>
          </a:p>
          <a:p>
            <a:endParaRPr lang="es-MX" sz="1600" b="1" dirty="0"/>
          </a:p>
          <a:p>
            <a:r>
              <a:rPr lang="es-MX" sz="1600" b="1" dirty="0" smtClean="0"/>
              <a:t>______. 2012. </a:t>
            </a:r>
            <a:r>
              <a:rPr lang="es-MX" sz="1600" b="1" i="1" dirty="0" smtClean="0"/>
              <a:t>Vagamundo y otros relatos</a:t>
            </a:r>
            <a:r>
              <a:rPr lang="es-MX" sz="1600" b="1" dirty="0" smtClean="0"/>
              <a:t>. México: Siglo XXI.</a:t>
            </a:r>
            <a:endParaRPr lang="es-MX" sz="1600" b="1" dirty="0"/>
          </a:p>
          <a:p>
            <a:endParaRPr lang="es-MX" sz="1600" b="1" dirty="0"/>
          </a:p>
          <a:p>
            <a:r>
              <a:rPr lang="es-MX" sz="1600" b="1" dirty="0"/>
              <a:t>Rodríguez, Ariel. 2005. “Las entidades y las relaciones 	bibliográficas.”</a:t>
            </a:r>
            <a:r>
              <a:rPr lang="es-MX" sz="1600" dirty="0"/>
              <a:t> </a:t>
            </a:r>
            <a:r>
              <a:rPr lang="es-MX" sz="1600" b="1" i="1" dirty="0"/>
              <a:t>Hemera</a:t>
            </a:r>
            <a:r>
              <a:rPr lang="es-MX" sz="1600" b="1" dirty="0"/>
              <a:t> </a:t>
            </a:r>
            <a:r>
              <a:rPr lang="es-MX" sz="1600" b="1" dirty="0" smtClean="0"/>
              <a:t>3 </a:t>
            </a:r>
            <a:r>
              <a:rPr lang="es-MX" sz="1600" b="1" dirty="0"/>
              <a:t>(</a:t>
            </a:r>
            <a:r>
              <a:rPr lang="es-MX" sz="1600" b="1" dirty="0" smtClean="0"/>
              <a:t>enero-junio</a:t>
            </a:r>
            <a:r>
              <a:rPr lang="es-MX" sz="1600" b="1" dirty="0"/>
              <a:t>):</a:t>
            </a:r>
            <a:r>
              <a:rPr lang="es-MX" sz="1600" dirty="0"/>
              <a:t> </a:t>
            </a:r>
            <a:r>
              <a:rPr lang="es-MX" sz="1600" b="1" dirty="0"/>
              <a:t>76-85.</a:t>
            </a:r>
          </a:p>
          <a:p>
            <a:endParaRPr lang="es-MX" sz="1600" b="1" dirty="0"/>
          </a:p>
          <a:p>
            <a:r>
              <a:rPr lang="es-MX" sz="1600" b="1" dirty="0"/>
              <a:t>Rubin, Richard. 1991. “Evaluation of </a:t>
            </a:r>
            <a:r>
              <a:rPr lang="es-MX" sz="1600" b="1" dirty="0" smtClean="0"/>
              <a:t>reference personnel</a:t>
            </a:r>
            <a:r>
              <a:rPr lang="es-MX" sz="1600" b="1" dirty="0"/>
              <a:t>.”</a:t>
            </a:r>
            <a:r>
              <a:rPr lang="es-MX" sz="1600" dirty="0"/>
              <a:t> </a:t>
            </a:r>
            <a:r>
              <a:rPr lang="es-MX" sz="1600" dirty="0" smtClean="0"/>
              <a:t>	</a:t>
            </a:r>
            <a:r>
              <a:rPr lang="es-MX" sz="1600" b="1" dirty="0" smtClean="0"/>
              <a:t>En </a:t>
            </a:r>
            <a:r>
              <a:rPr lang="es-MX" sz="1600" b="1" i="1" dirty="0"/>
              <a:t>Evaluation of </a:t>
            </a:r>
            <a:r>
              <a:rPr lang="es-MX" sz="1600" b="1" i="1" dirty="0" smtClean="0"/>
              <a:t> Public </a:t>
            </a:r>
            <a:r>
              <a:rPr lang="es-MX" sz="1600" b="1" i="1" dirty="0"/>
              <a:t>Services </a:t>
            </a:r>
            <a:r>
              <a:rPr lang="es-MX" sz="1600" b="1" i="1" dirty="0" smtClean="0"/>
              <a:t>	and </a:t>
            </a:r>
            <a:r>
              <a:rPr lang="es-MX" sz="1600" b="1" i="1" dirty="0"/>
              <a:t>Public </a:t>
            </a:r>
            <a:r>
              <a:rPr lang="es-MX" sz="1600" b="1" i="1" dirty="0" smtClean="0"/>
              <a:t>	Services Personnel</a:t>
            </a:r>
            <a:r>
              <a:rPr lang="es-MX" sz="1600" b="1" dirty="0"/>
              <a:t>,</a:t>
            </a:r>
            <a:r>
              <a:rPr lang="es-MX" sz="1600" dirty="0"/>
              <a:t> </a:t>
            </a:r>
            <a:r>
              <a:rPr lang="es-MX" sz="1600" b="1" dirty="0"/>
              <a:t>editado por </a:t>
            </a:r>
            <a:r>
              <a:rPr lang="es-MX" sz="1600" b="1" dirty="0" smtClean="0"/>
              <a:t>Bryce </a:t>
            </a:r>
            <a:r>
              <a:rPr lang="es-MX" sz="1600" b="1" dirty="0"/>
              <a:t>Allen, </a:t>
            </a:r>
            <a:r>
              <a:rPr lang="es-MX" sz="1600" b="1" dirty="0" smtClean="0"/>
              <a:t>147-	65</a:t>
            </a:r>
            <a:r>
              <a:rPr lang="es-MX" sz="1600" b="1" dirty="0"/>
              <a:t>.  Illinois:</a:t>
            </a:r>
            <a:r>
              <a:rPr lang="es-MX" sz="1600" dirty="0"/>
              <a:t> </a:t>
            </a:r>
            <a:r>
              <a:rPr lang="es-MX" sz="1600" b="1" dirty="0" smtClean="0"/>
              <a:t>University </a:t>
            </a:r>
            <a:r>
              <a:rPr lang="es-MX" sz="1600" b="1" dirty="0"/>
              <a:t>of Illinois</a:t>
            </a:r>
            <a:r>
              <a:rPr lang="es-MX" sz="1600" b="1" dirty="0" smtClean="0"/>
              <a:t>.</a:t>
            </a:r>
          </a:p>
          <a:p>
            <a:pPr algn="r"/>
            <a:r>
              <a:rPr lang="es-MX" sz="2400" dirty="0" smtClean="0"/>
              <a:t>                                                           </a:t>
            </a:r>
          </a:p>
          <a:p>
            <a:pPr algn="r"/>
            <a:endParaRPr lang="es-MX" sz="2400" dirty="0" smtClean="0"/>
          </a:p>
          <a:p>
            <a:pPr algn="r"/>
            <a:r>
              <a:rPr lang="es-MX" sz="2400" dirty="0" smtClean="0">
                <a:hlinkClick r:id="rId4" action="ppaction://hlinksldjump"/>
              </a:rPr>
              <a:t>Contenido</a:t>
            </a:r>
            <a:endParaRPr lang="es-MX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66602" y="476672"/>
            <a:ext cx="518457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elabora una lista de Referencias bibliográficas cuando  utilizamos el </a:t>
            </a:r>
            <a:r>
              <a:rPr lang="es-MX" sz="1400" i="1" dirty="0" smtClean="0"/>
              <a:t>sistema de referencias autor-fecha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Las entradas bibliográficas siguen un orden alfabético.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utiliza sangría francesa para cada entrada bibliográfica.</a:t>
            </a:r>
          </a:p>
          <a:p>
            <a:pPr lvl="0" algn="just"/>
            <a:endParaRPr lang="es-MX" sz="1400" dirty="0" smtClean="0"/>
          </a:p>
          <a:p>
            <a:pPr lvl="0" algn="just"/>
            <a:endParaRPr lang="es-MX" sz="1400" dirty="0" smtClean="0"/>
          </a:p>
          <a:p>
            <a:pPr lvl="0" algn="just"/>
            <a:r>
              <a:rPr lang="es-MX" sz="1400" dirty="0" smtClean="0"/>
              <a:t>Cuando incluimos varias obras de un mismo autor, a partir de la segunda, el apellido del autor es reemplazado por cinco guiones bajos, formando una línea continua.</a:t>
            </a:r>
          </a:p>
          <a:p>
            <a:pPr lvl="0" algn="just"/>
            <a:endParaRPr lang="es-MX" sz="1400" dirty="0" smtClean="0"/>
          </a:p>
          <a:p>
            <a:pPr algn="just"/>
            <a:r>
              <a:rPr lang="es-MX" sz="1400" dirty="0" smtClean="0"/>
              <a:t>Los elementos son separados por puntos.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El año de publicación aparece después del nombre del autor.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Los datos de publicación no se encierran entre paréntesis.</a:t>
            </a:r>
            <a:endParaRPr lang="es-MX" sz="1400" i="1" dirty="0" smtClean="0"/>
          </a:p>
          <a:p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r"/>
            <a:r>
              <a:rPr lang="es-MX" sz="2400" dirty="0" smtClean="0">
                <a:hlinkClick r:id="rId5" action="ppaction://hlinksldjump"/>
              </a:rPr>
              <a:t>Sistema de referencias autor-fecha</a:t>
            </a:r>
            <a:endParaRPr lang="es-MX" sz="2400" dirty="0"/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4339010" y="980728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339010" y="980728"/>
            <a:ext cx="1944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6283226" y="98072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987082" y="213285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474914" y="3212976"/>
            <a:ext cx="302433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6499250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474914" y="3645024"/>
            <a:ext cx="0" cy="21602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474914" y="3861048"/>
            <a:ext cx="777686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6931298" y="364502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7435354" y="364502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9811618" y="364502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11251778" y="364502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V="1">
            <a:off x="4987082" y="4509120"/>
            <a:ext cx="0" cy="7200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4987082" y="4509120"/>
            <a:ext cx="273630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7723386" y="450912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5059090" y="5661248"/>
            <a:ext cx="32403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 flipV="1">
            <a:off x="8299450" y="551723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97494" y="0"/>
            <a:ext cx="12403906" cy="1143000"/>
          </a:xfrm>
        </p:spPr>
        <p:txBody>
          <a:bodyPr>
            <a:noAutofit/>
          </a:bodyPr>
          <a:lstStyle/>
          <a:p>
            <a:r>
              <a:rPr lang="es-MX" sz="4000" dirty="0"/>
              <a:t>Bibliografía consultada para la </a:t>
            </a:r>
            <a:r>
              <a:rPr lang="es-MX" sz="4000" dirty="0" smtClean="0"/>
              <a:t>elaboración del tutorial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546" y="1052736"/>
            <a:ext cx="114492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r>
              <a:rPr lang="es-MX" sz="2600" b="1" dirty="0" smtClean="0"/>
              <a:t>University of Chicago Press. “Documentation I: Notes and bibliography.” En </a:t>
            </a:r>
            <a:r>
              <a:rPr lang="es-MX" sz="2600" b="1" i="1" dirty="0" smtClean="0"/>
              <a:t>The Chicago manual of style</a:t>
            </a:r>
            <a:r>
              <a:rPr lang="es-MX" sz="2600" b="1" dirty="0" smtClean="0"/>
              <a:t>. 16 ed.,</a:t>
            </a:r>
            <a:r>
              <a:rPr lang="es-MX" sz="2600" b="1" i="1" dirty="0" smtClean="0"/>
              <a:t> </a:t>
            </a:r>
            <a:r>
              <a:rPr lang="es-MX" sz="2600" b="1" dirty="0" smtClean="0"/>
              <a:t>653-784. Chicago: University of Chicago Press, 2010.</a:t>
            </a:r>
          </a:p>
          <a:p>
            <a:pPr marL="0" indent="0">
              <a:buNone/>
            </a:pPr>
            <a:endParaRPr lang="es-MX" sz="2600" b="1" dirty="0" smtClean="0"/>
          </a:p>
          <a:p>
            <a:pPr marL="0" indent="0">
              <a:buNone/>
            </a:pPr>
            <a:r>
              <a:rPr lang="es-MX" sz="2600" b="1" dirty="0" smtClean="0"/>
              <a:t>University of Chicago Press. “Documentation II: Author-Date References.” En </a:t>
            </a:r>
            <a:r>
              <a:rPr lang="es-MX" sz="2600" b="1" i="1" dirty="0"/>
              <a:t>The Chicago manual of </a:t>
            </a:r>
            <a:r>
              <a:rPr lang="es-MX" sz="2600" b="1" i="1" dirty="0" smtClean="0"/>
              <a:t>style</a:t>
            </a:r>
            <a:r>
              <a:rPr lang="es-MX" sz="2600" b="1" dirty="0" smtClean="0"/>
              <a:t>. 16 ed.,</a:t>
            </a:r>
            <a:r>
              <a:rPr lang="es-MX" sz="2600" b="1" i="1" dirty="0" smtClean="0"/>
              <a:t> </a:t>
            </a:r>
            <a:r>
              <a:rPr lang="es-MX" sz="2600" b="1" dirty="0" smtClean="0"/>
              <a:t>785-810. </a:t>
            </a:r>
            <a:r>
              <a:rPr lang="es-MX" sz="2600" b="1" dirty="0"/>
              <a:t>Chicago: University of Chicago Press, 2010</a:t>
            </a:r>
            <a:r>
              <a:rPr lang="es-MX" sz="2600" b="1" dirty="0" smtClean="0"/>
              <a:t>.</a:t>
            </a:r>
          </a:p>
          <a:p>
            <a:pPr marL="0" indent="0">
              <a:buNone/>
            </a:pPr>
            <a:endParaRPr lang="es-MX" b="1" dirty="0" smtClean="0"/>
          </a:p>
          <a:p>
            <a:pPr marL="0" indent="0" algn="r">
              <a:buNone/>
            </a:pPr>
            <a:r>
              <a:rPr lang="es-MX" sz="2400" dirty="0" smtClean="0">
                <a:hlinkClick r:id="rId2" action="ppaction://hlinksldjump"/>
              </a:rPr>
              <a:t>Contenido</a:t>
            </a:r>
            <a:endParaRPr lang="es-MX" sz="2400" dirty="0" smtClean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29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30898" y="0"/>
            <a:ext cx="4752529" cy="56207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Contenido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546" y="548680"/>
            <a:ext cx="11827842" cy="6165304"/>
          </a:xfrm>
        </p:spPr>
        <p:txBody>
          <a:bodyPr>
            <a:normAutofit lnSpcReduction="10000"/>
          </a:bodyPr>
          <a:lstStyle/>
          <a:p>
            <a:r>
              <a:rPr lang="es-MX" sz="1600" dirty="0" smtClean="0">
                <a:hlinkClick r:id="rId2" action="ppaction://hlinksldjump"/>
              </a:rPr>
              <a:t>Objetivos</a:t>
            </a:r>
            <a:endParaRPr lang="es-MX" sz="1600" dirty="0" smtClean="0"/>
          </a:p>
          <a:p>
            <a:pPr>
              <a:buNone/>
            </a:pPr>
            <a:endParaRPr lang="es-MX" sz="1600" dirty="0" smtClean="0"/>
          </a:p>
          <a:p>
            <a:r>
              <a:rPr lang="es-MX" sz="1600" dirty="0" smtClean="0"/>
              <a:t>Sistemas para citar</a:t>
            </a:r>
          </a:p>
          <a:p>
            <a:pPr>
              <a:buNone/>
            </a:pPr>
            <a:endParaRPr lang="es-MX" sz="1600" dirty="0" smtClean="0"/>
          </a:p>
          <a:p>
            <a:pPr lvl="1">
              <a:buNone/>
            </a:pPr>
            <a:r>
              <a:rPr lang="es-MX" sz="1600" dirty="0" smtClean="0"/>
              <a:t>	</a:t>
            </a:r>
            <a:r>
              <a:rPr lang="es-MX" sz="1600" dirty="0" smtClean="0">
                <a:hlinkClick r:id="rId3" action="ppaction://hlinksldjump"/>
              </a:rPr>
              <a:t>1. Sistema de notas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4" action="ppaction://hlinksldjump"/>
              </a:rPr>
              <a:t>Estructura básica de una nota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5" action="ppaction://hlinksldjump"/>
              </a:rPr>
              <a:t>Nota al pie o nota final de un libro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6" action="ppaction://hlinksldjump"/>
              </a:rPr>
              <a:t>Nota al pie o nota final de un libro con autor más un traductor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7" action="ppaction://hlinksldjump"/>
              </a:rPr>
              <a:t>Nota al pie o nota final de un capítulo en un libro editado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8" action="ppaction://hlinksldjump"/>
              </a:rPr>
              <a:t>Nota al pie o nota final de un artículo de revista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9" action="ppaction://hlinksldjump"/>
              </a:rPr>
              <a:t>Elaboración de la Bibliografía</a:t>
            </a:r>
            <a:endParaRPr lang="es-MX" sz="1600" dirty="0" smtClean="0"/>
          </a:p>
          <a:p>
            <a:pPr lvl="2">
              <a:buNone/>
            </a:pPr>
            <a:endParaRPr lang="es-MX" sz="1600" dirty="0" smtClean="0"/>
          </a:p>
          <a:p>
            <a:pPr lvl="1">
              <a:buNone/>
            </a:pPr>
            <a:r>
              <a:rPr lang="es-MX" sz="1600" dirty="0" smtClean="0"/>
              <a:t>	</a:t>
            </a:r>
            <a:r>
              <a:rPr lang="es-MX" sz="1600" dirty="0" smtClean="0">
                <a:hlinkClick r:id="rId10" action="ppaction://hlinksldjump"/>
              </a:rPr>
              <a:t>2. Sistema de referencias autor-fecha entre paréntesis (citas en el texto)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11" action="ppaction://hlinksldjump"/>
              </a:rPr>
              <a:t>Estructura básica de referencias autor-fecha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12" action="ppaction://hlinksldjump"/>
              </a:rPr>
              <a:t>Cita en el texto de un libro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13" action="ppaction://hlinksldjump"/>
              </a:rPr>
              <a:t>Cita en el texto de un libro con autor más un traductor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14" action="ppaction://hlinksldjump"/>
              </a:rPr>
              <a:t>Cita en el texto de un capítulo en un libro editado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15" action="ppaction://hlinksldjump"/>
              </a:rPr>
              <a:t>Cita en el texto de un artículo de revista</a:t>
            </a:r>
            <a:endParaRPr lang="es-MX" sz="1600" dirty="0" smtClean="0"/>
          </a:p>
          <a:p>
            <a:pPr lvl="2"/>
            <a:r>
              <a:rPr lang="es-MX" sz="1600" dirty="0" smtClean="0">
                <a:hlinkClick r:id="rId16" action="ppaction://hlinksldjump"/>
              </a:rPr>
              <a:t>Elaboración de una lista de Referencias  Bibliográficas</a:t>
            </a:r>
            <a:endParaRPr lang="es-MX" sz="1600" dirty="0" smtClean="0"/>
          </a:p>
          <a:p>
            <a:pPr lvl="2">
              <a:buNone/>
            </a:pPr>
            <a:endParaRPr lang="es-MX" sz="1600" dirty="0" smtClean="0"/>
          </a:p>
          <a:p>
            <a:r>
              <a:rPr lang="es-MX" sz="1600" dirty="0" smtClean="0">
                <a:hlinkClick r:id="rId17" action="ppaction://hlinksldjump"/>
              </a:rPr>
              <a:t>Bibliografía consultada para la elaboración del tutorial</a:t>
            </a:r>
            <a:endParaRPr lang="es-MX" sz="16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pPr>
              <a:buNone/>
            </a:pPr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9520" y="274638"/>
            <a:ext cx="10791349" cy="634082"/>
          </a:xfrm>
        </p:spPr>
        <p:txBody>
          <a:bodyPr>
            <a:normAutofit fontScale="90000"/>
          </a:bodyPr>
          <a:lstStyle/>
          <a:p>
            <a:r>
              <a:rPr lang="es-MX" sz="4000" dirty="0" smtClean="0"/>
              <a:t>Objetivos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546" y="1484784"/>
            <a:ext cx="11593288" cy="4525963"/>
          </a:xfrm>
        </p:spPr>
        <p:txBody>
          <a:bodyPr>
            <a:normAutofit fontScale="85000" lnSpcReduction="20000"/>
          </a:bodyPr>
          <a:lstStyle/>
          <a:p>
            <a:pPr marL="0" indent="0" algn="just"/>
            <a:r>
              <a:rPr lang="es-MX" sz="2800" dirty="0" smtClean="0"/>
              <a:t>Identificar cuáles son los dos sistemas que se pueden utilizar cuando citamos con base en el Estilo Chicago.</a:t>
            </a:r>
          </a:p>
          <a:p>
            <a:pPr marL="0" indent="0" algn="just">
              <a:buNone/>
            </a:pPr>
            <a:endParaRPr lang="es-MX" sz="2800" dirty="0" smtClean="0"/>
          </a:p>
          <a:p>
            <a:pPr marL="0" indent="0" algn="just"/>
            <a:r>
              <a:rPr lang="es-MX" sz="2800" dirty="0" smtClean="0"/>
              <a:t>Señalar la estructura de cada uno de los sistemas.</a:t>
            </a:r>
          </a:p>
          <a:p>
            <a:pPr marL="0" indent="0" algn="just">
              <a:buNone/>
            </a:pPr>
            <a:endParaRPr lang="es-MX" sz="2800" dirty="0" smtClean="0"/>
          </a:p>
          <a:p>
            <a:pPr marL="0" indent="0" algn="just"/>
            <a:r>
              <a:rPr lang="es-MX" sz="2800" dirty="0" smtClean="0"/>
              <a:t>Aprender a elaborar Bibliografías, y listas de Referencias Bibliográficas, dependiendo del sistema que se adopte.</a:t>
            </a:r>
          </a:p>
          <a:p>
            <a:pPr marL="0" indent="0" algn="just">
              <a:buNone/>
            </a:pPr>
            <a:endParaRPr lang="es-MX" sz="2800" dirty="0" smtClean="0"/>
          </a:p>
          <a:p>
            <a:pPr marL="0" indent="0" algn="just"/>
            <a:r>
              <a:rPr lang="es-MX" sz="2800" dirty="0" smtClean="0"/>
              <a:t>Mostrar ejemplos de la aplicación de ambos sistemas en casos concretos como: un libro con autor, un libro con autor más un traductor, un capítulo en un libro editado, y un artículo de revista. </a:t>
            </a:r>
          </a:p>
          <a:p>
            <a:pPr marL="0" indent="0" algn="just">
              <a:buNone/>
            </a:pPr>
            <a:endParaRPr lang="es-MX" sz="2800" dirty="0" smtClean="0"/>
          </a:p>
          <a:p>
            <a:pPr marL="0" indent="0" algn="r">
              <a:buNone/>
            </a:pPr>
            <a:r>
              <a:rPr lang="es-MX" sz="2800" dirty="0" smtClean="0">
                <a:hlinkClick r:id="rId2" action="ppaction://hlinksldjump"/>
              </a:rPr>
              <a:t>Contenido</a:t>
            </a:r>
            <a:endParaRPr lang="es-MX" sz="28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8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570" y="332656"/>
            <a:ext cx="10791349" cy="562074"/>
          </a:xfrm>
        </p:spPr>
        <p:txBody>
          <a:bodyPr>
            <a:noAutofit/>
          </a:bodyPr>
          <a:lstStyle/>
          <a:p>
            <a:r>
              <a:rPr lang="es-MX" sz="4000" dirty="0" smtClean="0"/>
              <a:t>Sistema</a:t>
            </a:r>
            <a:r>
              <a:rPr lang="es-MX" dirty="0" smtClean="0"/>
              <a:t> de notas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06562" y="908720"/>
            <a:ext cx="11089232" cy="460851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MX" sz="9600" dirty="0" smtClean="0"/>
              <a:t>Estas pueden ser de dos tipos:</a:t>
            </a:r>
          </a:p>
          <a:p>
            <a:pPr marL="0" indent="0" algn="just">
              <a:buNone/>
            </a:pPr>
            <a:endParaRPr lang="es-MX" sz="9600" dirty="0" smtClean="0"/>
          </a:p>
          <a:p>
            <a:pPr marL="0" indent="0" algn="just"/>
            <a:r>
              <a:rPr lang="es-MX" sz="9600" dirty="0" smtClean="0"/>
              <a:t>Notas al pie </a:t>
            </a:r>
            <a:r>
              <a:rPr lang="es-MX" sz="9600" i="1" dirty="0" err="1" smtClean="0"/>
              <a:t>footnotes</a:t>
            </a:r>
            <a:r>
              <a:rPr lang="es-MX" sz="9600" dirty="0" smtClean="0"/>
              <a:t>,</a:t>
            </a:r>
          </a:p>
          <a:p>
            <a:pPr marL="0" indent="0" algn="just"/>
            <a:r>
              <a:rPr lang="es-MX" sz="9600" dirty="0" smtClean="0"/>
              <a:t>Notas finales </a:t>
            </a:r>
            <a:r>
              <a:rPr lang="es-MX" sz="9600" i="1" dirty="0" smtClean="0"/>
              <a:t>endnotes</a:t>
            </a:r>
            <a:r>
              <a:rPr lang="es-MX" sz="9600" dirty="0" smtClean="0"/>
              <a:t>. </a:t>
            </a:r>
          </a:p>
          <a:p>
            <a:pPr marL="0" indent="0" algn="just">
              <a:buNone/>
            </a:pPr>
            <a:endParaRPr lang="es-MX" sz="9600" dirty="0" smtClean="0"/>
          </a:p>
          <a:p>
            <a:pPr marL="0" indent="0" algn="just">
              <a:buNone/>
            </a:pPr>
            <a:endParaRPr lang="es-MX" sz="9600" dirty="0" smtClean="0"/>
          </a:p>
          <a:p>
            <a:pPr marL="0" indent="0" algn="just">
              <a:buNone/>
            </a:pPr>
            <a:r>
              <a:rPr lang="es-MX" sz="9600" dirty="0" smtClean="0"/>
              <a:t>La única diferencia entre ambas notas es que las </a:t>
            </a:r>
            <a:r>
              <a:rPr lang="es-MX" sz="9600" i="1" dirty="0" smtClean="0"/>
              <a:t>notas al pie </a:t>
            </a:r>
            <a:r>
              <a:rPr lang="es-MX" sz="9600" dirty="0" smtClean="0"/>
              <a:t>se colocan en la hoja en la que se elaboro la cita, mientras que las </a:t>
            </a:r>
            <a:r>
              <a:rPr lang="es-MX" sz="9600" i="1" dirty="0" smtClean="0"/>
              <a:t>notas finales </a:t>
            </a:r>
            <a:r>
              <a:rPr lang="es-MX" sz="9600" dirty="0" smtClean="0"/>
              <a:t>aparecen al final de un documento.</a:t>
            </a:r>
          </a:p>
          <a:p>
            <a:pPr marL="0" indent="0" algn="just">
              <a:buNone/>
            </a:pPr>
            <a:endParaRPr lang="es-MX" sz="9600" dirty="0"/>
          </a:p>
          <a:p>
            <a:pPr marL="0" indent="0" algn="just">
              <a:buNone/>
            </a:pPr>
            <a:r>
              <a:rPr lang="es-MX" sz="9600" dirty="0" smtClean="0"/>
              <a:t>Debido a su flexibilidad , este sistema es muy utilizado en publicaciones de Arte, Historia y Literatura.</a:t>
            </a:r>
          </a:p>
          <a:p>
            <a:pPr marL="0" indent="0" algn="just">
              <a:buNone/>
            </a:pPr>
            <a:endParaRPr lang="es-MX" sz="9600" i="1" dirty="0" smtClean="0"/>
          </a:p>
          <a:p>
            <a:pPr marL="0" indent="0" algn="just">
              <a:buNone/>
            </a:pPr>
            <a:r>
              <a:rPr lang="es-MX" sz="9600" dirty="0" smtClean="0"/>
              <a:t>En el caso de ser necesario, este sistema puede ir acompañado de una </a:t>
            </a:r>
            <a:r>
              <a:rPr lang="es-MX" sz="9600" b="1" dirty="0" smtClean="0">
                <a:hlinkClick r:id="rId2" action="ppaction://hlinksldjump"/>
              </a:rPr>
              <a:t>Bibliografía </a:t>
            </a:r>
            <a:r>
              <a:rPr lang="es-MX" sz="9600" dirty="0" smtClean="0"/>
              <a:t>al final del documento.</a:t>
            </a:r>
            <a:endParaRPr lang="es-MX" sz="6000" i="1" dirty="0" smtClean="0"/>
          </a:p>
          <a:p>
            <a:pPr marL="0" indent="0" algn="just">
              <a:buNone/>
            </a:pPr>
            <a:endParaRPr lang="es-MX" sz="1600" i="1" dirty="0" smtClean="0"/>
          </a:p>
          <a:p>
            <a:pPr marL="0" indent="0" algn="just">
              <a:buNone/>
            </a:pPr>
            <a:endParaRPr lang="es-MX" sz="1600" i="1" dirty="0" smtClean="0"/>
          </a:p>
          <a:p>
            <a:pPr marL="0" indent="0" algn="just">
              <a:buNone/>
            </a:pPr>
            <a:endParaRPr lang="es-MX" sz="7200" i="1" dirty="0" smtClean="0"/>
          </a:p>
          <a:p>
            <a:pPr marL="0" indent="0" algn="r">
              <a:buNone/>
            </a:pPr>
            <a:r>
              <a:rPr lang="es-MX" sz="9600" dirty="0" smtClean="0">
                <a:hlinkClick r:id="rId3" action="ppaction://hlinksldjump"/>
              </a:rPr>
              <a:t>Contenido</a:t>
            </a:r>
            <a:endParaRPr lang="es-MX" sz="9600" dirty="0" smtClean="0"/>
          </a:p>
          <a:p>
            <a:pPr marL="0" indent="0" algn="just">
              <a:buNone/>
            </a:pPr>
            <a:endParaRPr lang="es-MX" sz="7200" i="1" dirty="0"/>
          </a:p>
        </p:txBody>
      </p:sp>
    </p:spTree>
    <p:extLst>
      <p:ext uri="{BB962C8B-B14F-4D97-AF65-F5344CB8AC3E}">
        <p14:creationId xmlns:p14="http://schemas.microsoft.com/office/powerpoint/2010/main" val="16914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4594" y="26328"/>
            <a:ext cx="10791349" cy="562074"/>
          </a:xfrm>
        </p:spPr>
        <p:txBody>
          <a:bodyPr>
            <a:noAutofit/>
          </a:bodyPr>
          <a:lstStyle/>
          <a:p>
            <a:r>
              <a:rPr lang="es-MX" dirty="0" smtClean="0"/>
              <a:t>Estructura básica de una nota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0076" y="764704"/>
            <a:ext cx="11739774" cy="60932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sz="3500" dirty="0" smtClean="0"/>
              <a:t>Las </a:t>
            </a:r>
            <a:r>
              <a:rPr lang="es-MX" sz="3500" i="1" dirty="0" smtClean="0"/>
              <a:t>notas al pie </a:t>
            </a:r>
            <a:r>
              <a:rPr lang="es-MX" sz="3500" dirty="0" smtClean="0"/>
              <a:t>y las </a:t>
            </a:r>
            <a:r>
              <a:rPr lang="es-MX" sz="3500" i="1" dirty="0" smtClean="0"/>
              <a:t>notas finales</a:t>
            </a:r>
            <a:r>
              <a:rPr lang="es-MX" sz="3500" dirty="0" smtClean="0"/>
              <a:t>, generalmente contienen los elementos siguientes:</a:t>
            </a:r>
          </a:p>
          <a:p>
            <a:pPr marL="0" indent="0">
              <a:buNone/>
            </a:pPr>
            <a:endParaRPr lang="es-MX" sz="35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s-MX" sz="3500" dirty="0" smtClean="0"/>
              <a:t>Autor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MX" sz="3500" dirty="0" smtClean="0"/>
              <a:t>Título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MX" sz="3500" dirty="0" smtClean="0"/>
              <a:t>Datos de la publicación</a:t>
            </a:r>
          </a:p>
          <a:p>
            <a:pPr marL="0" indent="0">
              <a:buNone/>
            </a:pPr>
            <a:endParaRPr lang="es-MX" sz="3500" dirty="0" smtClean="0"/>
          </a:p>
          <a:p>
            <a:pPr marL="0" indent="0" algn="just">
              <a:buNone/>
            </a:pPr>
            <a:endParaRPr lang="es-MX" sz="3500" dirty="0" smtClean="0"/>
          </a:p>
          <a:p>
            <a:pPr algn="just"/>
            <a:r>
              <a:rPr lang="es-MX" sz="3500" dirty="0" smtClean="0"/>
              <a:t>Una nota comienza con el nombre de pila del autor.</a:t>
            </a:r>
          </a:p>
          <a:p>
            <a:pPr marL="0" indent="0" algn="just">
              <a:buNone/>
            </a:pPr>
            <a:endParaRPr lang="es-MX" sz="3500" dirty="0"/>
          </a:p>
          <a:p>
            <a:pPr algn="just"/>
            <a:r>
              <a:rPr lang="es-MX" sz="3500" dirty="0" smtClean="0"/>
              <a:t>Los elementos se separan con una coma.</a:t>
            </a:r>
          </a:p>
          <a:p>
            <a:pPr marL="0" indent="0" algn="just">
              <a:buNone/>
            </a:pPr>
            <a:endParaRPr lang="es-MX" sz="3500" dirty="0" smtClean="0"/>
          </a:p>
          <a:p>
            <a:pPr algn="just"/>
            <a:r>
              <a:rPr lang="es-MX" sz="3500" dirty="0" smtClean="0"/>
              <a:t>Los datos de la publicación se encierran entre paréntesis.</a:t>
            </a:r>
          </a:p>
          <a:p>
            <a:pPr marL="0" indent="0" algn="just">
              <a:buNone/>
            </a:pPr>
            <a:endParaRPr lang="es-MX" sz="3500" dirty="0" smtClean="0"/>
          </a:p>
          <a:p>
            <a:pPr algn="just"/>
            <a:r>
              <a:rPr lang="es-MX" sz="3500" dirty="0" smtClean="0"/>
              <a:t>Los títulos </a:t>
            </a:r>
            <a:r>
              <a:rPr lang="es-MX" sz="3500" dirty="0"/>
              <a:t>de </a:t>
            </a:r>
            <a:r>
              <a:rPr lang="es-MX" sz="3500" dirty="0" smtClean="0"/>
              <a:t>libros, revistas (obras </a:t>
            </a:r>
            <a:r>
              <a:rPr lang="es-MX" sz="3500" dirty="0"/>
              <a:t>más </a:t>
            </a:r>
            <a:r>
              <a:rPr lang="es-MX" sz="3500" dirty="0" smtClean="0"/>
              <a:t>grandes) se colocan en cursiva; los títulos de capítulos, artículos de revistas (obras </a:t>
            </a:r>
            <a:r>
              <a:rPr lang="es-MX" sz="3500" dirty="0"/>
              <a:t>más </a:t>
            </a:r>
            <a:r>
              <a:rPr lang="es-MX" sz="3500" dirty="0" smtClean="0"/>
              <a:t>pequeñas) se escriben </a:t>
            </a:r>
            <a:r>
              <a:rPr lang="es-MX" sz="3500" i="1" dirty="0" smtClean="0"/>
              <a:t>sin usar </a:t>
            </a:r>
            <a:r>
              <a:rPr lang="es-MX" sz="3500" dirty="0" smtClean="0"/>
              <a:t>letra cursiva, y entre  comillas.  </a:t>
            </a:r>
          </a:p>
          <a:p>
            <a:pPr marL="0" indent="0" algn="just">
              <a:buNone/>
            </a:pPr>
            <a:endParaRPr lang="es-MX" sz="3500" dirty="0" smtClean="0"/>
          </a:p>
          <a:p>
            <a:pPr algn="just"/>
            <a:r>
              <a:rPr lang="es-MX" sz="3500" dirty="0" smtClean="0"/>
              <a:t>Los términos </a:t>
            </a:r>
            <a:r>
              <a:rPr lang="es-MX" sz="3500" dirty="0"/>
              <a:t>como </a:t>
            </a:r>
            <a:r>
              <a:rPr lang="es-MX" sz="3500" i="1" dirty="0" smtClean="0"/>
              <a:t>edición, volumen, editor, editado por , traductor </a:t>
            </a:r>
            <a:r>
              <a:rPr lang="es-MX" sz="3500" dirty="0" smtClean="0"/>
              <a:t>y </a:t>
            </a:r>
            <a:r>
              <a:rPr lang="es-MX" sz="3500" i="1" dirty="0" smtClean="0"/>
              <a:t>traducido por </a:t>
            </a:r>
            <a:r>
              <a:rPr lang="es-MX" sz="3500" dirty="0" smtClean="0"/>
              <a:t>se abrevian.</a:t>
            </a:r>
          </a:p>
          <a:p>
            <a:pPr algn="just"/>
            <a:endParaRPr lang="es-MX" sz="3500" dirty="0" smtClean="0"/>
          </a:p>
          <a:p>
            <a:pPr algn="r">
              <a:buNone/>
            </a:pPr>
            <a:r>
              <a:rPr lang="es-MX" sz="3500" dirty="0" smtClean="0"/>
              <a:t>	</a:t>
            </a:r>
            <a:r>
              <a:rPr lang="es-MX" sz="4400" dirty="0" smtClean="0">
                <a:hlinkClick r:id="rId2" action="ppaction://hlinksldjump"/>
              </a:rPr>
              <a:t>Contenido</a:t>
            </a:r>
            <a:endParaRPr lang="es-MX" sz="4400" dirty="0" smtClean="0"/>
          </a:p>
          <a:p>
            <a:pPr algn="r">
              <a:buNone/>
            </a:pPr>
            <a:endParaRPr lang="es-MX" sz="3500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95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0388" cy="6858000"/>
          </a:xfrm>
        </p:spPr>
      </p:pic>
      <p:sp>
        <p:nvSpPr>
          <p:cNvPr id="2" name="1 CuadroTexto"/>
          <p:cNvSpPr txBox="1"/>
          <p:nvPr/>
        </p:nvSpPr>
        <p:spPr>
          <a:xfrm>
            <a:off x="6067202" y="332656"/>
            <a:ext cx="52565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600" b="1" dirty="0" smtClean="0"/>
          </a:p>
          <a:p>
            <a:pPr algn="ctr"/>
            <a:r>
              <a:rPr lang="es-MX" sz="1400" b="1" dirty="0" smtClean="0"/>
              <a:t>NOTA AL PIE O NOTA FINAL DE UN LIBRO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Si escribes un texto, y en el tomas la idea de otra persona,  como se observa en el siguiente ejemplo: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El abastecimiento de café de América Latina al mundo, se ha visto afectado, pues: </a:t>
            </a:r>
            <a:r>
              <a:rPr lang="es-MX" sz="1600" dirty="0" smtClean="0"/>
              <a:t>“A principios de la década del cincuenta, América Latina abastecía las cuatro quintas partes del café que se consumía en el mundo; la competencia del café </a:t>
            </a:r>
            <a:r>
              <a:rPr lang="es-MX" sz="1600" i="1" dirty="0" smtClean="0"/>
              <a:t>robusta</a:t>
            </a:r>
            <a:r>
              <a:rPr lang="es-MX" sz="1600" dirty="0" smtClean="0"/>
              <a:t>, de África, de peor calidad pero de precio más bajo, ha reducido la participación latinoamericana en los años siguientes.”</a:t>
            </a:r>
            <a:r>
              <a:rPr lang="es-MX" sz="1600" b="1" baseline="30000" dirty="0" smtClean="0"/>
              <a:t>1</a:t>
            </a:r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endParaRPr lang="es-MX" sz="1400" b="1" dirty="0">
              <a:solidFill>
                <a:srgbClr val="FF0000"/>
              </a:solidFill>
            </a:endParaRPr>
          </a:p>
          <a:p>
            <a:pPr algn="just"/>
            <a:endParaRPr lang="es-MX" sz="1400" b="1" dirty="0">
              <a:solidFill>
                <a:srgbClr val="FF0000"/>
              </a:solidFill>
            </a:endParaRPr>
          </a:p>
          <a:p>
            <a:pPr algn="just"/>
            <a:r>
              <a:rPr lang="es-MX" sz="1400" dirty="0"/>
              <a:t>Tu nota al pie o </a:t>
            </a:r>
            <a:r>
              <a:rPr lang="es-MX" sz="1400" dirty="0" smtClean="0"/>
              <a:t>nota final debe incluir los siguientes elementos: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/>
              <a:t>Nombre del autor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b="1" dirty="0" smtClean="0"/>
              <a:t> </a:t>
            </a: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Título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b="1" i="1" dirty="0" smtClean="0">
                <a:solidFill>
                  <a:srgbClr val="FF0000"/>
                </a:solidFill>
              </a:rPr>
              <a:t> </a:t>
            </a:r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</a:rPr>
              <a:t>Número de edición</a:t>
            </a:r>
            <a:r>
              <a:rPr lang="es-MX" sz="1400" b="1" i="1" dirty="0" smtClean="0">
                <a:solidFill>
                  <a:srgbClr val="FF0000"/>
                </a:solidFill>
              </a:rPr>
              <a:t>.</a:t>
            </a:r>
            <a:r>
              <a:rPr lang="es-MX" sz="1400" b="1" i="1" dirty="0" smtClean="0"/>
              <a:t> </a:t>
            </a:r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>
                <a:solidFill>
                  <a:srgbClr val="0070C0"/>
                </a:solidFill>
              </a:rPr>
              <a:t>Lugar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:</a:t>
            </a:r>
            <a:r>
              <a:rPr lang="es-MX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1400" b="1" dirty="0" smtClean="0">
                <a:solidFill>
                  <a:srgbClr val="0070C0"/>
                </a:solidFill>
              </a:rPr>
              <a:t>Editorial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1400" b="1" dirty="0" smtClean="0">
                <a:solidFill>
                  <a:srgbClr val="0070C0"/>
                </a:solidFill>
              </a:rPr>
              <a:t> fecha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),</a:t>
            </a:r>
            <a:r>
              <a:rPr lang="es-MX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1400" b="1" dirty="0" smtClean="0">
                <a:solidFill>
                  <a:srgbClr val="7030A0"/>
                </a:solidFill>
              </a:rPr>
              <a:t>página (s) de donde se tomo la información</a:t>
            </a:r>
            <a:r>
              <a:rPr lang="es-MX" sz="1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Ya aplicada la norma, la nota quedaría así:</a:t>
            </a:r>
            <a:endParaRPr lang="es-MX" sz="1400" dirty="0"/>
          </a:p>
          <a:p>
            <a:pPr algn="just"/>
            <a:endParaRPr lang="es-MX" sz="1400" b="1" dirty="0"/>
          </a:p>
          <a:p>
            <a:pPr marL="342900" indent="-342900" algn="just">
              <a:buAutoNum type="arabicPeriod"/>
            </a:pPr>
            <a:r>
              <a:rPr lang="es-MX" sz="1400" b="1" dirty="0" smtClean="0"/>
              <a:t>Eduardo </a:t>
            </a:r>
            <a:r>
              <a:rPr lang="es-MX" sz="1400" b="1" dirty="0"/>
              <a:t>Galeano</a:t>
            </a:r>
            <a:r>
              <a:rPr lang="es-MX" sz="1400" b="1" dirty="0">
                <a:solidFill>
                  <a:srgbClr val="FF0000"/>
                </a:solidFill>
              </a:rPr>
              <a:t>,</a:t>
            </a:r>
            <a:r>
              <a:rPr lang="es-MX" sz="1400" b="1" dirty="0"/>
              <a:t> </a:t>
            </a:r>
            <a:r>
              <a:rPr lang="es-MX" sz="1400" b="1" i="1" dirty="0">
                <a:solidFill>
                  <a:schemeClr val="accent6">
                    <a:lumMod val="75000"/>
                  </a:schemeClr>
                </a:solidFill>
              </a:rPr>
              <a:t>Las venas abiertas de América </a:t>
            </a: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Latina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b="1" i="1" dirty="0" smtClean="0">
                <a:solidFill>
                  <a:srgbClr val="FF0000"/>
                </a:solidFill>
              </a:rPr>
              <a:t> </a:t>
            </a:r>
            <a:r>
              <a:rPr lang="es-MX" sz="14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</a:rPr>
              <a:t>ra ed</a:t>
            </a:r>
            <a:r>
              <a:rPr lang="es-MX" sz="1400" b="1" i="1" dirty="0" smtClean="0">
                <a:solidFill>
                  <a:srgbClr val="FF0000"/>
                </a:solidFill>
              </a:rPr>
              <a:t>.</a:t>
            </a: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1400" b="1" i="1" dirty="0" smtClean="0"/>
              <a:t> </a:t>
            </a:r>
            <a:r>
              <a:rPr lang="es-MX" sz="1400" b="1" dirty="0">
                <a:solidFill>
                  <a:srgbClr val="FF0000"/>
                </a:solidFill>
              </a:rPr>
              <a:t>(</a:t>
            </a:r>
            <a:r>
              <a:rPr lang="es-MX" sz="1400" b="1" dirty="0">
                <a:solidFill>
                  <a:srgbClr val="0070C0"/>
                </a:solidFill>
              </a:rPr>
              <a:t>México</a:t>
            </a:r>
            <a:r>
              <a:rPr lang="es-MX" sz="1400" b="1" dirty="0">
                <a:solidFill>
                  <a:srgbClr val="FF0000"/>
                </a:solidFill>
              </a:rPr>
              <a:t>:</a:t>
            </a:r>
            <a:r>
              <a:rPr lang="es-MX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1400" b="1" dirty="0">
                <a:solidFill>
                  <a:srgbClr val="0070C0"/>
                </a:solidFill>
              </a:rPr>
              <a:t>Siglo </a:t>
            </a:r>
            <a:r>
              <a:rPr lang="es-MX" sz="1400" b="1" dirty="0" smtClean="0">
                <a:solidFill>
                  <a:srgbClr val="0070C0"/>
                </a:solidFill>
              </a:rPr>
              <a:t>XXI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1400" b="1" dirty="0">
                <a:solidFill>
                  <a:srgbClr val="0070C0"/>
                </a:solidFill>
              </a:rPr>
              <a:t>2004</a:t>
            </a:r>
            <a:r>
              <a:rPr lang="es-MX" sz="1400" b="1" dirty="0">
                <a:solidFill>
                  <a:srgbClr val="FF0000"/>
                </a:solidFill>
              </a:rPr>
              <a:t>),</a:t>
            </a:r>
            <a:r>
              <a:rPr lang="es-MX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1400" b="1" dirty="0" smtClean="0">
                <a:solidFill>
                  <a:srgbClr val="7030A0"/>
                </a:solidFill>
              </a:rPr>
              <a:t>129</a:t>
            </a:r>
            <a:r>
              <a:rPr lang="es-MX" sz="14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/>
            <a:endParaRPr lang="es-MX" sz="1400" b="1" dirty="0" smtClean="0">
              <a:solidFill>
                <a:srgbClr val="FF0000"/>
              </a:solidFill>
            </a:endParaRPr>
          </a:p>
          <a:p>
            <a:pPr marL="342900" indent="-342900" algn="just"/>
            <a:endParaRPr lang="es-MX" sz="1400" b="1" dirty="0" smtClean="0">
              <a:solidFill>
                <a:srgbClr val="FF0000"/>
              </a:solidFill>
            </a:endParaRPr>
          </a:p>
          <a:p>
            <a:pPr marL="342900" indent="-342900" algn="r"/>
            <a:r>
              <a:rPr lang="es-MX" sz="2400" dirty="0" smtClean="0">
                <a:hlinkClick r:id="rId3" action="ppaction://hlinksldjump"/>
              </a:rPr>
              <a:t>Contenido</a:t>
            </a:r>
            <a:endParaRPr lang="es-MX" sz="2400" dirty="0" smtClean="0"/>
          </a:p>
          <a:p>
            <a:pPr marL="342900" indent="-342900" algn="r"/>
            <a:endParaRPr lang="es-MX" sz="1400" b="1" dirty="0" smtClean="0">
              <a:solidFill>
                <a:srgbClr val="FF0000"/>
              </a:solidFill>
            </a:endParaRPr>
          </a:p>
          <a:p>
            <a:endParaRPr lang="es-MX" dirty="0"/>
          </a:p>
        </p:txBody>
      </p:sp>
      <p:pic>
        <p:nvPicPr>
          <p:cNvPr id="1026" name="Picture 2" descr="C:\Users\NaLlElY\Documents\Temas selectos_Políticas de información_Bibliotecología y ética\Galean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8" y="548680"/>
            <a:ext cx="46805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954634" y="1268760"/>
            <a:ext cx="403244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4987082" y="198884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0388" cy="6858000"/>
          </a:xfrm>
        </p:spPr>
      </p:pic>
      <p:sp>
        <p:nvSpPr>
          <p:cNvPr id="2" name="1 Rectángulo"/>
          <p:cNvSpPr/>
          <p:nvPr/>
        </p:nvSpPr>
        <p:spPr>
          <a:xfrm>
            <a:off x="6024250" y="609680"/>
            <a:ext cx="525737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EJEMPLO DE UN LIBRO CON AUTOR MÁS UN TRADUCTOR</a:t>
            </a:r>
          </a:p>
          <a:p>
            <a:pPr algn="just"/>
            <a:endParaRPr lang="es-MX" sz="1600" dirty="0"/>
          </a:p>
          <a:p>
            <a:pPr algn="just"/>
            <a:r>
              <a:rPr lang="es-MX" sz="1400" dirty="0" smtClean="0"/>
              <a:t>Si escribes un texto, y en el tomas la idea de otra persona,  como se observa en el siguiente ejemplo: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400" dirty="0" smtClean="0"/>
              <a:t>El papel que jugaba la mujer, en la Roma antigua, ya ha sido descrito: </a:t>
            </a:r>
            <a:r>
              <a:rPr lang="es-MX" sz="1600" dirty="0" smtClean="0"/>
              <a:t>“Entre los romanos la mujer estaba, teóricamente, bajo la tutela del marido, y según la ley no disfrutaba de derechos. Pero no se mantenía en reclusión como en el hogar griego. Compartía la vida de su marido y, como esposa y madre, creó un modelo de virtudes envidiado en edades posteriores.” </a:t>
            </a:r>
            <a:r>
              <a:rPr lang="es-MX" sz="1600" b="1" baseline="30000" dirty="0" smtClean="0"/>
              <a:t>2</a:t>
            </a:r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r>
              <a:rPr lang="es-MX" sz="1400" dirty="0"/>
              <a:t>Tu nota al pie o nota final debe incluir los siguientes elementos: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/>
              <a:t>Nombre del autor</a:t>
            </a:r>
            <a:r>
              <a:rPr lang="es-MX" sz="1400" b="1" dirty="0" smtClean="0">
                <a:solidFill>
                  <a:srgbClr val="FF0000"/>
                </a:solidFill>
              </a:rPr>
              <a:t>, </a:t>
            </a: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Título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b="1" dirty="0" smtClean="0"/>
              <a:t> </a:t>
            </a:r>
            <a:r>
              <a:rPr lang="es-MX" sz="1400" b="1" dirty="0" smtClean="0">
                <a:solidFill>
                  <a:srgbClr val="002060"/>
                </a:solidFill>
              </a:rPr>
              <a:t>abreviatura trad</a:t>
            </a:r>
            <a:r>
              <a:rPr lang="es-MX" sz="1400" b="1" dirty="0" smtClean="0">
                <a:solidFill>
                  <a:srgbClr val="FF0000"/>
                </a:solidFill>
              </a:rPr>
              <a:t>.</a:t>
            </a:r>
            <a:r>
              <a:rPr lang="es-MX" sz="1400" b="1" dirty="0" smtClean="0"/>
              <a:t> </a:t>
            </a:r>
            <a:r>
              <a:rPr lang="es-MX" sz="1400" b="1" dirty="0" smtClean="0">
                <a:solidFill>
                  <a:srgbClr val="002060"/>
                </a:solidFill>
              </a:rPr>
              <a:t>Nombre del traductor </a:t>
            </a:r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>
                <a:solidFill>
                  <a:srgbClr val="0070C0"/>
                </a:solidFill>
              </a:rPr>
              <a:t>Lugar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: </a:t>
            </a:r>
            <a:r>
              <a:rPr lang="es-MX" sz="1400" b="1" dirty="0" smtClean="0">
                <a:solidFill>
                  <a:srgbClr val="0070C0"/>
                </a:solidFill>
              </a:rPr>
              <a:t>Editorial</a:t>
            </a:r>
            <a:r>
              <a:rPr lang="es-MX" sz="1400" b="1" dirty="0" smtClean="0">
                <a:solidFill>
                  <a:srgbClr val="FF0000"/>
                </a:solidFill>
              </a:rPr>
              <a:t>, </a:t>
            </a:r>
            <a:r>
              <a:rPr lang="es-MX" sz="1400" b="1" dirty="0" smtClean="0">
                <a:solidFill>
                  <a:srgbClr val="0070C0"/>
                </a:solidFill>
              </a:rPr>
              <a:t>fecha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), </a:t>
            </a:r>
            <a:r>
              <a:rPr lang="es-MX" sz="1400" b="1" dirty="0" smtClean="0">
                <a:solidFill>
                  <a:srgbClr val="7030A0"/>
                </a:solidFill>
              </a:rPr>
              <a:t>página (s) de donde se tomo la información</a:t>
            </a:r>
            <a:r>
              <a:rPr lang="es-MX" sz="1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Ya aplicada la norma, la nota quedaría así:</a:t>
            </a:r>
          </a:p>
          <a:p>
            <a:pPr algn="just"/>
            <a:endParaRPr lang="es-MX" sz="1400" b="1" dirty="0"/>
          </a:p>
          <a:p>
            <a:pPr algn="just"/>
            <a:r>
              <a:rPr lang="es-MX" sz="1400" b="1" dirty="0" smtClean="0"/>
              <a:t>2. R</a:t>
            </a:r>
            <a:r>
              <a:rPr lang="es-MX" sz="1400" b="1" dirty="0"/>
              <a:t>. H. Barrow</a:t>
            </a:r>
            <a:r>
              <a:rPr lang="es-MX" sz="1400" b="1" dirty="0">
                <a:solidFill>
                  <a:srgbClr val="FF0000"/>
                </a:solidFill>
              </a:rPr>
              <a:t>, </a:t>
            </a:r>
            <a:r>
              <a:rPr lang="es-MX" sz="1400" b="1" i="1" dirty="0">
                <a:solidFill>
                  <a:schemeClr val="accent6">
                    <a:lumMod val="75000"/>
                  </a:schemeClr>
                </a:solidFill>
              </a:rPr>
              <a:t>Los romanos</a:t>
            </a:r>
            <a:r>
              <a:rPr lang="es-MX" sz="1400" b="1" dirty="0">
                <a:solidFill>
                  <a:srgbClr val="FF0000"/>
                </a:solidFill>
              </a:rPr>
              <a:t>,</a:t>
            </a:r>
            <a:r>
              <a:rPr lang="es-MX" sz="1400" b="1" dirty="0"/>
              <a:t> </a:t>
            </a:r>
            <a:r>
              <a:rPr lang="es-MX" sz="1400" b="1" dirty="0">
                <a:solidFill>
                  <a:srgbClr val="002060"/>
                </a:solidFill>
              </a:rPr>
              <a:t>trad</a:t>
            </a:r>
            <a:r>
              <a:rPr lang="es-MX" sz="1400" b="1" dirty="0">
                <a:solidFill>
                  <a:srgbClr val="FF0000"/>
                </a:solidFill>
              </a:rPr>
              <a:t>.</a:t>
            </a:r>
            <a:r>
              <a:rPr lang="es-MX" sz="1400" b="1" dirty="0"/>
              <a:t> </a:t>
            </a:r>
            <a:r>
              <a:rPr lang="es-MX" sz="1400" b="1" dirty="0">
                <a:solidFill>
                  <a:srgbClr val="002060"/>
                </a:solidFill>
              </a:rPr>
              <a:t>Margarita Villegas </a:t>
            </a:r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>
                <a:solidFill>
                  <a:srgbClr val="0070C0"/>
                </a:solidFill>
              </a:rPr>
              <a:t>México</a:t>
            </a:r>
            <a:r>
              <a:rPr lang="es-MX" sz="1400" b="1" dirty="0">
                <a:solidFill>
                  <a:srgbClr val="FF0000"/>
                </a:solidFill>
              </a:rPr>
              <a:t>: </a:t>
            </a:r>
            <a:r>
              <a:rPr lang="es-MX" sz="1400" b="1" dirty="0">
                <a:solidFill>
                  <a:srgbClr val="0070C0"/>
                </a:solidFill>
              </a:rPr>
              <a:t>FCE</a:t>
            </a:r>
            <a:r>
              <a:rPr lang="es-MX" sz="1400" b="1" dirty="0">
                <a:solidFill>
                  <a:srgbClr val="FF0000"/>
                </a:solidFill>
              </a:rPr>
              <a:t>, </a:t>
            </a:r>
            <a:r>
              <a:rPr lang="es-MX" sz="1400" b="1" dirty="0">
                <a:solidFill>
                  <a:srgbClr val="0070C0"/>
                </a:solidFill>
              </a:rPr>
              <a:t>1950</a:t>
            </a:r>
            <a:r>
              <a:rPr lang="es-MX" sz="1400" b="1" dirty="0">
                <a:solidFill>
                  <a:srgbClr val="FF0000"/>
                </a:solidFill>
              </a:rPr>
              <a:t>), </a:t>
            </a:r>
            <a:r>
              <a:rPr lang="es-MX" sz="1400" b="1" dirty="0">
                <a:solidFill>
                  <a:srgbClr val="7030A0"/>
                </a:solidFill>
              </a:rPr>
              <a:t>23</a:t>
            </a:r>
            <a:r>
              <a:rPr lang="es-MX" sz="1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r"/>
            <a:r>
              <a:rPr lang="es-MX" sz="2400" dirty="0" smtClean="0">
                <a:hlinkClick r:id="rId3" action="ppaction://hlinksldjump"/>
              </a:rPr>
              <a:t>Contenido</a:t>
            </a:r>
            <a:endParaRPr lang="es-MX" sz="2400" dirty="0" smtClean="0"/>
          </a:p>
          <a:p>
            <a:pPr algn="just"/>
            <a:endParaRPr lang="es-MX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NaLlElY\Documents\Temas selectos_Políticas de información_Bibliotecología y ética\Barro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2" y="620688"/>
            <a:ext cx="48965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38610" y="1340768"/>
            <a:ext cx="475252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491138" y="213285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0388" cy="6858000"/>
          </a:xfrm>
        </p:spPr>
      </p:pic>
      <p:pic>
        <p:nvPicPr>
          <p:cNvPr id="1027" name="Picture 3" descr="C:\Users\NaLlElY\Documents\Temas selectos_Políticas de información_Bibliotecología y ética\Rubi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2" y="637104"/>
            <a:ext cx="5040560" cy="54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39210" y="548680"/>
            <a:ext cx="518457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EJEMPLO DE UN CAPÍTULO EN UN LIBRO EDITADO</a:t>
            </a:r>
          </a:p>
          <a:p>
            <a:pPr algn="just"/>
            <a:endParaRPr lang="es-MX" sz="1600" dirty="0"/>
          </a:p>
          <a:p>
            <a:pPr algn="just"/>
            <a:r>
              <a:rPr lang="es-MX" sz="1400" dirty="0" smtClean="0"/>
              <a:t>Si escribes un texto, y en el tomas la idea de otra persona,  como se observa en el siguiente ejemplo:</a:t>
            </a:r>
          </a:p>
          <a:p>
            <a:pPr algn="just"/>
            <a:endParaRPr lang="es-MX" sz="1600" dirty="0"/>
          </a:p>
          <a:p>
            <a:pPr algn="just"/>
            <a:r>
              <a:rPr lang="es-MX" sz="1400" dirty="0" smtClean="0"/>
              <a:t>Hablar de la evaluación del personal que atiende el área de consulta de las bibliotecas, no es una tarea sencilla, ya que: </a:t>
            </a:r>
            <a:r>
              <a:rPr lang="es-MX" sz="1600" dirty="0" smtClean="0"/>
              <a:t>“La evaluación del personal de referencia es un proceso complejo que implica factores psicosociales , así como procedimientos importantes.”</a:t>
            </a:r>
            <a:r>
              <a:rPr lang="es-MX" sz="1600" b="1" baseline="30000" dirty="0" smtClean="0"/>
              <a:t>3</a:t>
            </a:r>
          </a:p>
          <a:p>
            <a:pPr algn="just"/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r>
              <a:rPr lang="es-MX" sz="1400" dirty="0"/>
              <a:t>Tu nota al pie o nota final debe incluir los siguientes elementos: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400" b="1" dirty="0" smtClean="0"/>
              <a:t>Nombre del autor del capítulo</a:t>
            </a:r>
            <a:r>
              <a:rPr lang="es-MX" sz="1400" b="1" dirty="0" smtClean="0">
                <a:solidFill>
                  <a:srgbClr val="FF0000"/>
                </a:solidFill>
              </a:rPr>
              <a:t>, “</a:t>
            </a:r>
            <a:r>
              <a:rPr lang="es-MX" sz="1400" b="1" dirty="0" smtClean="0">
                <a:solidFill>
                  <a:srgbClr val="002060"/>
                </a:solidFill>
              </a:rPr>
              <a:t>Título del capítulo</a:t>
            </a:r>
            <a:r>
              <a:rPr lang="es-MX" sz="1400" b="1" dirty="0" smtClean="0">
                <a:solidFill>
                  <a:srgbClr val="FF0000"/>
                </a:solidFill>
              </a:rPr>
              <a:t>,”</a:t>
            </a: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400" b="1" dirty="0" smtClean="0">
                <a:solidFill>
                  <a:srgbClr val="002060"/>
                </a:solidFill>
              </a:rPr>
              <a:t>la palabra en </a:t>
            </a: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Título del libro editado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400" b="1" dirty="0" smtClean="0">
                <a:solidFill>
                  <a:srgbClr val="002060"/>
                </a:solidFill>
              </a:rPr>
              <a:t>la abreviatura ed</a:t>
            </a:r>
            <a:r>
              <a:rPr lang="es-MX" sz="1400" b="1" dirty="0" smtClean="0">
                <a:solidFill>
                  <a:srgbClr val="FF0000"/>
                </a:solidFill>
              </a:rPr>
              <a:t>.</a:t>
            </a:r>
            <a:r>
              <a:rPr lang="es-MX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1400" b="1" dirty="0" smtClean="0">
                <a:solidFill>
                  <a:srgbClr val="002060"/>
                </a:solidFill>
              </a:rPr>
              <a:t>Nombre del editor </a:t>
            </a:r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>
                <a:solidFill>
                  <a:srgbClr val="0070C0"/>
                </a:solidFill>
              </a:rPr>
              <a:t>Lugar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:</a:t>
            </a: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400" b="1" dirty="0" smtClean="0">
                <a:solidFill>
                  <a:srgbClr val="0070C0"/>
                </a:solidFill>
              </a:rPr>
              <a:t>Editorial</a:t>
            </a:r>
            <a:r>
              <a:rPr lang="es-MX" sz="1400" b="1" dirty="0" smtClean="0">
                <a:solidFill>
                  <a:srgbClr val="FF0000"/>
                </a:solidFill>
              </a:rPr>
              <a:t>,</a:t>
            </a:r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400" b="1" dirty="0" smtClean="0">
                <a:solidFill>
                  <a:srgbClr val="0070C0"/>
                </a:solidFill>
              </a:rPr>
              <a:t>año de publicación</a:t>
            </a:r>
            <a:r>
              <a:rPr lang="es-MX" sz="1400" b="1" dirty="0" smtClean="0">
                <a:solidFill>
                  <a:srgbClr val="FF0000"/>
                </a:solidFill>
              </a:rPr>
              <a:t>),</a:t>
            </a:r>
            <a:r>
              <a:rPr lang="es-MX" sz="1400" b="1" dirty="0" smtClean="0">
                <a:solidFill>
                  <a:srgbClr val="7030A0"/>
                </a:solidFill>
              </a:rPr>
              <a:t> página (s) de donde se obtuvo la información</a:t>
            </a:r>
            <a:r>
              <a:rPr lang="es-MX" sz="1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Ya aplicada la norma, la nota quedaría así:</a:t>
            </a:r>
            <a:endParaRPr lang="es-MX" sz="1400" dirty="0"/>
          </a:p>
          <a:p>
            <a:pPr algn="just"/>
            <a:endParaRPr lang="es-MX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MX" sz="1400" b="1" dirty="0" smtClean="0"/>
              <a:t>3. Richard </a:t>
            </a:r>
            <a:r>
              <a:rPr lang="es-MX" sz="1400" b="1" dirty="0"/>
              <a:t>Rubin</a:t>
            </a:r>
            <a:r>
              <a:rPr lang="es-MX" sz="1400" b="1" dirty="0" smtClean="0">
                <a:solidFill>
                  <a:srgbClr val="FF0000"/>
                </a:solidFill>
              </a:rPr>
              <a:t>, “</a:t>
            </a:r>
            <a:r>
              <a:rPr lang="es-MX" sz="1400" b="1" dirty="0">
                <a:solidFill>
                  <a:srgbClr val="002060"/>
                </a:solidFill>
              </a:rPr>
              <a:t>Evaluation of </a:t>
            </a:r>
            <a:r>
              <a:rPr lang="es-MX" sz="1400" b="1" dirty="0" smtClean="0">
                <a:solidFill>
                  <a:srgbClr val="002060"/>
                </a:solidFill>
              </a:rPr>
              <a:t>reference </a:t>
            </a:r>
            <a:r>
              <a:rPr lang="es-MX" sz="1400" b="1" dirty="0">
                <a:solidFill>
                  <a:srgbClr val="002060"/>
                </a:solidFill>
              </a:rPr>
              <a:t>p</a:t>
            </a:r>
            <a:r>
              <a:rPr lang="es-MX" sz="1400" b="1" dirty="0" smtClean="0">
                <a:solidFill>
                  <a:srgbClr val="002060"/>
                </a:solidFill>
              </a:rPr>
              <a:t>ersonnel</a:t>
            </a:r>
            <a:r>
              <a:rPr lang="es-MX" sz="1400" b="1" dirty="0">
                <a:solidFill>
                  <a:srgbClr val="FF0000"/>
                </a:solidFill>
              </a:rPr>
              <a:t>,”</a:t>
            </a:r>
            <a:r>
              <a:rPr lang="es-MX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400" b="1" dirty="0">
                <a:solidFill>
                  <a:srgbClr val="002060"/>
                </a:solidFill>
              </a:rPr>
              <a:t>en </a:t>
            </a:r>
            <a:r>
              <a:rPr lang="es-MX" sz="1400" b="1" i="1" dirty="0">
                <a:solidFill>
                  <a:schemeClr val="accent6">
                    <a:lumMod val="75000"/>
                  </a:schemeClr>
                </a:solidFill>
              </a:rPr>
              <a:t>Evaluation of </a:t>
            </a: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public </a:t>
            </a:r>
            <a:r>
              <a:rPr lang="es-MX" sz="14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ervices </a:t>
            </a:r>
            <a:r>
              <a:rPr lang="es-MX" sz="1400" b="1" i="1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public </a:t>
            </a:r>
            <a:r>
              <a:rPr lang="es-MX" sz="14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ervices </a:t>
            </a:r>
            <a:r>
              <a:rPr lang="es-MX" sz="1400" b="1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ersonnel</a:t>
            </a:r>
            <a:r>
              <a:rPr lang="es-MX" sz="1400" b="1" dirty="0">
                <a:solidFill>
                  <a:srgbClr val="FF0000"/>
                </a:solidFill>
              </a:rPr>
              <a:t>,</a:t>
            </a:r>
            <a:r>
              <a:rPr lang="es-MX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400" b="1" dirty="0">
                <a:solidFill>
                  <a:srgbClr val="002060"/>
                </a:solidFill>
              </a:rPr>
              <a:t>ed</a:t>
            </a:r>
            <a:r>
              <a:rPr lang="es-MX" sz="1400" b="1" dirty="0">
                <a:solidFill>
                  <a:srgbClr val="FF0000"/>
                </a:solidFill>
              </a:rPr>
              <a:t>.</a:t>
            </a:r>
            <a:r>
              <a:rPr lang="es-MX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1400" b="1" dirty="0">
                <a:solidFill>
                  <a:srgbClr val="002060"/>
                </a:solidFill>
              </a:rPr>
              <a:t>Bryce Allen </a:t>
            </a:r>
            <a:r>
              <a:rPr lang="es-MX" sz="1400" b="1" dirty="0">
                <a:solidFill>
                  <a:srgbClr val="FF0000"/>
                </a:solidFill>
              </a:rPr>
              <a:t>(</a:t>
            </a:r>
            <a:r>
              <a:rPr lang="es-MX" sz="1400" b="1" dirty="0">
                <a:solidFill>
                  <a:srgbClr val="0070C0"/>
                </a:solidFill>
              </a:rPr>
              <a:t>Illinois</a:t>
            </a:r>
            <a:r>
              <a:rPr lang="es-MX" sz="1400" b="1" dirty="0">
                <a:solidFill>
                  <a:srgbClr val="FF0000"/>
                </a:solidFill>
              </a:rPr>
              <a:t>:</a:t>
            </a:r>
            <a:r>
              <a:rPr lang="es-MX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400" b="1" dirty="0">
                <a:solidFill>
                  <a:srgbClr val="0070C0"/>
                </a:solidFill>
              </a:rPr>
              <a:t>University of Illinois</a:t>
            </a:r>
            <a:r>
              <a:rPr lang="es-MX" sz="1400" b="1" dirty="0">
                <a:solidFill>
                  <a:srgbClr val="FF0000"/>
                </a:solidFill>
              </a:rPr>
              <a:t>,</a:t>
            </a:r>
            <a:r>
              <a:rPr lang="es-MX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400" b="1" dirty="0">
                <a:solidFill>
                  <a:srgbClr val="0070C0"/>
                </a:solidFill>
              </a:rPr>
              <a:t>1991</a:t>
            </a:r>
            <a:r>
              <a:rPr lang="es-MX" sz="1400" b="1" dirty="0">
                <a:solidFill>
                  <a:srgbClr val="FF0000"/>
                </a:solidFill>
              </a:rPr>
              <a:t>),</a:t>
            </a:r>
            <a:r>
              <a:rPr lang="es-MX" sz="1400" b="1" dirty="0">
                <a:solidFill>
                  <a:srgbClr val="7030A0"/>
                </a:solidFill>
              </a:rPr>
              <a:t> </a:t>
            </a:r>
            <a:r>
              <a:rPr lang="es-MX" sz="1400" b="1" dirty="0" smtClean="0">
                <a:solidFill>
                  <a:srgbClr val="7030A0"/>
                </a:solidFill>
              </a:rPr>
              <a:t>147</a:t>
            </a:r>
            <a:r>
              <a:rPr lang="es-MX" sz="1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r"/>
            <a:r>
              <a:rPr lang="es-MX" sz="2400" dirty="0" smtClean="0">
                <a:hlinkClick r:id="rId4" action="ppaction://hlinksldjump"/>
              </a:rPr>
              <a:t>Contenido</a:t>
            </a:r>
            <a:endParaRPr lang="es-MX" sz="2400" dirty="0" smtClean="0"/>
          </a:p>
          <a:p>
            <a:pPr algn="just"/>
            <a:endParaRPr lang="es-MX" sz="1400" b="1" dirty="0">
              <a:solidFill>
                <a:srgbClr val="FF0000"/>
              </a:solidFill>
            </a:endParaRPr>
          </a:p>
          <a:p>
            <a:pPr algn="just"/>
            <a:endParaRPr lang="es-MX" sz="1600" b="1" dirty="0" smtClean="0"/>
          </a:p>
          <a:p>
            <a:pPr algn="just"/>
            <a:endParaRPr lang="es-MX" sz="1600" dirty="0"/>
          </a:p>
        </p:txBody>
      </p:sp>
      <p:sp>
        <p:nvSpPr>
          <p:cNvPr id="6" name="5 Rectángulo"/>
          <p:cNvSpPr/>
          <p:nvPr/>
        </p:nvSpPr>
        <p:spPr>
          <a:xfrm>
            <a:off x="738610" y="2348880"/>
            <a:ext cx="496855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707162" y="23488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0388" cy="6858000"/>
          </a:xfrm>
        </p:spPr>
      </p:pic>
      <p:sp>
        <p:nvSpPr>
          <p:cNvPr id="2" name="1 Rectángulo"/>
          <p:cNvSpPr/>
          <p:nvPr/>
        </p:nvSpPr>
        <p:spPr>
          <a:xfrm>
            <a:off x="6010638" y="548680"/>
            <a:ext cx="531314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EJEMPLO DE UN ARTÍCULO DE REVISTA</a:t>
            </a:r>
          </a:p>
          <a:p>
            <a:pPr algn="just"/>
            <a:endParaRPr lang="es-MX" sz="1600" dirty="0"/>
          </a:p>
          <a:p>
            <a:pPr algn="just"/>
            <a:r>
              <a:rPr lang="es-MX" sz="1400" dirty="0" smtClean="0"/>
              <a:t>Si escribes un texto, y en el tomas la idea de otra persona,  como se observa en el siguiente ejemplo: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Al ser el reflejo de una colección, la elaboración de cada uno de los registros bibliográficos cobra gran importancia, pues: </a:t>
            </a:r>
            <a:r>
              <a:rPr lang="es-MX" sz="1600" dirty="0" smtClean="0"/>
              <a:t>“…el registro bibliográfico es el enlace entre las necesidades de los usuarios de la información y el universo bibliográfico que se encuentra en una colección.”</a:t>
            </a:r>
            <a:r>
              <a:rPr lang="es-MX" sz="1600" b="1" baseline="30000" dirty="0" smtClean="0"/>
              <a:t>4</a:t>
            </a:r>
            <a:endParaRPr lang="es-MX" sz="1600" dirty="0"/>
          </a:p>
          <a:p>
            <a:pPr algn="just"/>
            <a:endParaRPr lang="es-MX" sz="1600" b="1" dirty="0" smtClean="0"/>
          </a:p>
          <a:p>
            <a:pPr algn="just"/>
            <a:r>
              <a:rPr lang="es-MX" sz="1400" dirty="0"/>
              <a:t>Tu nota al pie o nota final debe incluir los siguientes elementos</a:t>
            </a:r>
            <a:r>
              <a:rPr lang="es-MX" sz="1400" dirty="0" smtClean="0"/>
              <a:t>: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b="1" dirty="0" smtClean="0"/>
              <a:t>Nombre del autor del artículo</a:t>
            </a:r>
            <a:r>
              <a:rPr lang="es-MX" sz="1400" b="1" dirty="0" smtClean="0">
                <a:solidFill>
                  <a:srgbClr val="FF0000"/>
                </a:solidFill>
              </a:rPr>
              <a:t>, “</a:t>
            </a:r>
            <a:r>
              <a:rPr lang="es-MX" sz="1400" b="1" dirty="0" smtClean="0">
                <a:solidFill>
                  <a:srgbClr val="002060"/>
                </a:solidFill>
              </a:rPr>
              <a:t>Título del artículo</a:t>
            </a:r>
            <a:r>
              <a:rPr lang="es-MX" sz="1400" b="1" dirty="0" smtClean="0">
                <a:solidFill>
                  <a:srgbClr val="FF0000"/>
                </a:solidFill>
              </a:rPr>
              <a:t>,”</a:t>
            </a:r>
            <a:r>
              <a:rPr lang="es-MX" sz="1400" b="1" dirty="0" smtClean="0"/>
              <a:t> </a:t>
            </a: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Nombre de la revista</a:t>
            </a:r>
            <a:r>
              <a:rPr lang="es-MX" sz="1400" b="1" dirty="0" smtClean="0">
                <a:solidFill>
                  <a:srgbClr val="002060"/>
                </a:solidFill>
              </a:rPr>
              <a:t> volumen de la revista</a:t>
            </a:r>
            <a:r>
              <a:rPr lang="es-MX" sz="1400" b="1" dirty="0" smtClean="0">
                <a:solidFill>
                  <a:srgbClr val="FF0000"/>
                </a:solidFill>
              </a:rPr>
              <a:t>, </a:t>
            </a:r>
            <a:r>
              <a:rPr lang="es-MX" sz="1400" b="1" dirty="0" smtClean="0">
                <a:solidFill>
                  <a:srgbClr val="002060"/>
                </a:solidFill>
              </a:rPr>
              <a:t>número de la revista [si es el caso] </a:t>
            </a:r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>
                <a:solidFill>
                  <a:srgbClr val="0070C0"/>
                </a:solidFill>
              </a:rPr>
              <a:t>temporada o mes </a:t>
            </a:r>
            <a:r>
              <a:rPr lang="es-MX" sz="1400" b="1" dirty="0">
                <a:solidFill>
                  <a:srgbClr val="002060"/>
                </a:solidFill>
              </a:rPr>
              <a:t>año de la publicación [si es el caso]</a:t>
            </a:r>
            <a:r>
              <a:rPr lang="es-MX" sz="1400" b="1" dirty="0">
                <a:solidFill>
                  <a:srgbClr val="FF0000"/>
                </a:solidFill>
              </a:rPr>
              <a:t>): </a:t>
            </a:r>
            <a:r>
              <a:rPr lang="es-MX" sz="1400" b="1" dirty="0" smtClean="0">
                <a:solidFill>
                  <a:srgbClr val="7030A0"/>
                </a:solidFill>
              </a:rPr>
              <a:t>página (s) de donde se obtuvo la información</a:t>
            </a:r>
            <a:r>
              <a:rPr lang="es-MX" sz="1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400" dirty="0" smtClean="0"/>
              <a:t>Ya aplicada la norma, la nota quedaría así:</a:t>
            </a:r>
          </a:p>
          <a:p>
            <a:pPr algn="just"/>
            <a:endParaRPr lang="es-MX" sz="1400" b="1" dirty="0"/>
          </a:p>
          <a:p>
            <a:pPr algn="just"/>
            <a:r>
              <a:rPr lang="es-MX" sz="1400" b="1" dirty="0" smtClean="0"/>
              <a:t>4. Ariel Rodríguez</a:t>
            </a:r>
            <a:r>
              <a:rPr lang="es-MX" sz="1400" b="1" dirty="0" smtClean="0">
                <a:solidFill>
                  <a:srgbClr val="FF0000"/>
                </a:solidFill>
              </a:rPr>
              <a:t>, “</a:t>
            </a:r>
            <a:r>
              <a:rPr lang="es-MX" sz="1400" b="1" dirty="0">
                <a:solidFill>
                  <a:srgbClr val="002060"/>
                </a:solidFill>
              </a:rPr>
              <a:t>Las entidades y las relaciones bibliográficas</a:t>
            </a:r>
            <a:r>
              <a:rPr lang="es-MX" sz="1400" b="1" dirty="0">
                <a:solidFill>
                  <a:srgbClr val="FF0000"/>
                </a:solidFill>
              </a:rPr>
              <a:t>,”</a:t>
            </a:r>
            <a:r>
              <a:rPr lang="es-MX" sz="1400" b="1" dirty="0"/>
              <a:t> </a:t>
            </a:r>
            <a:r>
              <a:rPr lang="es-MX" sz="1400" b="1" i="1" dirty="0">
                <a:solidFill>
                  <a:schemeClr val="accent6">
                    <a:lumMod val="75000"/>
                  </a:schemeClr>
                </a:solidFill>
              </a:rPr>
              <a:t>Hemera</a:t>
            </a:r>
            <a:r>
              <a:rPr lang="es-MX" sz="1400" b="1" dirty="0">
                <a:solidFill>
                  <a:srgbClr val="002060"/>
                </a:solidFill>
              </a:rPr>
              <a:t> </a:t>
            </a:r>
            <a:r>
              <a:rPr lang="es-MX" sz="1400" b="1" dirty="0" smtClean="0">
                <a:solidFill>
                  <a:srgbClr val="002060"/>
                </a:solidFill>
              </a:rPr>
              <a:t>3 </a:t>
            </a:r>
            <a:r>
              <a:rPr lang="es-MX" sz="1400" b="1" dirty="0" smtClean="0">
                <a:solidFill>
                  <a:srgbClr val="FF0000"/>
                </a:solidFill>
              </a:rPr>
              <a:t>(</a:t>
            </a:r>
            <a:r>
              <a:rPr lang="es-MX" sz="1400" b="1" dirty="0" smtClean="0">
                <a:solidFill>
                  <a:srgbClr val="0070C0"/>
                </a:solidFill>
              </a:rPr>
              <a:t>enero-junio 2005</a:t>
            </a:r>
            <a:r>
              <a:rPr lang="es-MX" sz="1400" b="1" dirty="0" smtClean="0">
                <a:solidFill>
                  <a:srgbClr val="FF0000"/>
                </a:solidFill>
              </a:rPr>
              <a:t>):</a:t>
            </a:r>
            <a:r>
              <a:rPr lang="es-MX" sz="1400" b="1" dirty="0" smtClean="0"/>
              <a:t> </a:t>
            </a:r>
            <a:r>
              <a:rPr lang="es-MX" sz="1400" b="1" dirty="0">
                <a:solidFill>
                  <a:srgbClr val="7030A0"/>
                </a:solidFill>
              </a:rPr>
              <a:t>76</a:t>
            </a:r>
            <a:r>
              <a:rPr lang="es-MX" sz="1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MX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s-MX" sz="1000" b="1" dirty="0" smtClean="0"/>
              <a:t>En este caso al estar la revista paginada </a:t>
            </a:r>
            <a:r>
              <a:rPr lang="es-MX" sz="1000" b="1" dirty="0"/>
              <a:t>consecutivamente a través de un </a:t>
            </a:r>
            <a:r>
              <a:rPr lang="es-MX" sz="1000" b="1" dirty="0" smtClean="0"/>
              <a:t>volumen, y al aparecer el  mes </a:t>
            </a:r>
            <a:r>
              <a:rPr lang="es-MX" sz="1000" b="1" dirty="0"/>
              <a:t>o </a:t>
            </a:r>
            <a:r>
              <a:rPr lang="es-MX" sz="1000" b="1" dirty="0" smtClean="0"/>
              <a:t>temporada junto con </a:t>
            </a:r>
            <a:r>
              <a:rPr lang="es-MX" sz="1000" b="1" dirty="0"/>
              <a:t>el </a:t>
            </a:r>
            <a:r>
              <a:rPr lang="es-MX" sz="1000" b="1" dirty="0" smtClean="0"/>
              <a:t>año, se omite  el </a:t>
            </a:r>
            <a:r>
              <a:rPr lang="es-MX" sz="1000" b="1" dirty="0"/>
              <a:t>número de la </a:t>
            </a:r>
            <a:r>
              <a:rPr lang="es-MX" sz="1000" b="1" dirty="0" smtClean="0"/>
              <a:t>revista  en la nota, en la bibliografía o en la lista de referencias bibliográficas..</a:t>
            </a:r>
            <a:endParaRPr lang="es-MX" sz="1200" baseline="-25000" dirty="0" smtClean="0"/>
          </a:p>
          <a:p>
            <a:pPr algn="just"/>
            <a:endParaRPr lang="es-MX" sz="1200" baseline="-25000" dirty="0" smtClean="0"/>
          </a:p>
          <a:p>
            <a:pPr algn="r"/>
            <a:r>
              <a:rPr lang="es-MX" sz="2400" dirty="0" smtClean="0">
                <a:hlinkClick r:id="rId3" action="ppaction://hlinksldjump"/>
              </a:rPr>
              <a:t>Contenido</a:t>
            </a:r>
            <a:endParaRPr lang="es-MX" sz="2400" dirty="0" smtClean="0"/>
          </a:p>
          <a:p>
            <a:pPr algn="just"/>
            <a:endParaRPr lang="es-MX" sz="1200" baseline="-25000" dirty="0" smtClean="0"/>
          </a:p>
        </p:txBody>
      </p:sp>
      <p:pic>
        <p:nvPicPr>
          <p:cNvPr id="2050" name="Picture 2" descr="C:\Users\NaLlElY\Documents\Temas selectos_Políticas de información_Bibliotecología y ética\Rodríguez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0" y="548680"/>
            <a:ext cx="4824536" cy="5616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38610" y="155679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738610" y="1628800"/>
            <a:ext cx="475252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noFill/>
            </a:endParaRPr>
          </a:p>
        </p:txBody>
      </p:sp>
      <p:cxnSp>
        <p:nvCxnSpPr>
          <p:cNvPr id="10" name="9 Conector recto de flecha"/>
          <p:cNvCxnSpPr>
            <a:stCxn id="8" idx="3"/>
          </p:cNvCxnSpPr>
          <p:nvPr/>
        </p:nvCxnSpPr>
        <p:spPr>
          <a:xfrm>
            <a:off x="5491138" y="1736812"/>
            <a:ext cx="504056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 flipH="1">
            <a:off x="5491138" y="5805264"/>
            <a:ext cx="51950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2323</Words>
  <Application>Microsoft Office PowerPoint</Application>
  <PresentationFormat>Custom</PresentationFormat>
  <Paragraphs>365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Courier New</vt:lpstr>
      <vt:lpstr>Tema de Office</vt:lpstr>
      <vt:lpstr>PowerPoint Presentation</vt:lpstr>
      <vt:lpstr>Contenido</vt:lpstr>
      <vt:lpstr>Objetivos</vt:lpstr>
      <vt:lpstr>Sistema de notas</vt:lpstr>
      <vt:lpstr>Estructura básica de una nota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Sistema de referencias autor-fecha entre paréntesis (citas en el texto) </vt:lpstr>
      <vt:lpstr>Estructura básica de referencias autor-fecha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Bibliografía consultada para la elaboración del tutorial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NaLlElY</dc:creator>
  <cp:lastModifiedBy>Santiago Outón G.</cp:lastModifiedBy>
  <cp:revision>122</cp:revision>
  <dcterms:created xsi:type="dcterms:W3CDTF">2013-11-16T03:28:25Z</dcterms:created>
  <dcterms:modified xsi:type="dcterms:W3CDTF">2014-08-25T16:38:16Z</dcterms:modified>
</cp:coreProperties>
</file>